
<file path=[Content_Types].xml><?xml version="1.0" encoding="utf-8"?>
<Types xmlns="http://schemas.openxmlformats.org/package/2006/content-types">
  <Default Extension="fntdata" ContentType="application/x-fontdata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embeddedFontLst>
    <p:embeddedFont>
      <p:font typeface="Gill Sans" panose="020B0604020202020204" charset="0"/>
      <p:regular r:id="rId19"/>
      <p:bold r:id="rId20"/>
    </p:embeddedFont>
    <p:embeddedFont>
      <p:font typeface="Impact" panose="020B0806030902050204" pitchFamily="34" charset="0"/>
      <p:regular r:id="rId2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4" roundtripDataSignature="AMtx7mjLzWp/N0DquzKLNJJyE5HwTZavX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1594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customschemas.google.com/relationships/presentationmetadata" Target="meta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" name="Google Shape;154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" name="Google Shape;160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" name="Google Shape;166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" name="Google Shape;178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" name="Google Shape;184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380c6da872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" name="Google Shape;190;g380c6da872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Naslovni slajd" type="title">
  <p:cSld name="TITLE">
    <p:bg>
      <p:bgPr>
        <a:solidFill>
          <a:schemeClr val="accent1"/>
        </a:solid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17" title="scalloped circle"/>
          <p:cNvSpPr/>
          <p:nvPr/>
        </p:nvSpPr>
        <p:spPr>
          <a:xfrm>
            <a:off x="2063115" y="630937"/>
            <a:ext cx="5230368" cy="5229225"/>
          </a:xfrm>
          <a:custGeom>
            <a:avLst/>
            <a:gdLst/>
            <a:ahLst/>
            <a:cxnLst/>
            <a:rect l="l" t="t" r="r" b="b"/>
            <a:pathLst>
              <a:path w="3298" h="3294" extrusionOk="0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/>
          <a:lstStyle/>
          <a:p>
            <a:endParaRPr lang="hr-HR"/>
          </a:p>
        </p:txBody>
      </p:sp>
      <p:sp>
        <p:nvSpPr>
          <p:cNvPr id="16" name="Google Shape;16;p17"/>
          <p:cNvSpPr txBox="1">
            <a:spLocks noGrp="1"/>
          </p:cNvSpPr>
          <p:nvPr>
            <p:ph type="ctrTitle"/>
          </p:nvPr>
        </p:nvSpPr>
        <p:spPr>
          <a:xfrm>
            <a:off x="808892" y="1098388"/>
            <a:ext cx="7738814" cy="4394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500"/>
              <a:buFont typeface="Impact"/>
              <a:buNone/>
              <a:defRPr sz="7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7"/>
          <p:cNvSpPr txBox="1">
            <a:spLocks noGrp="1"/>
          </p:cNvSpPr>
          <p:nvPr>
            <p:ph type="subTitle" idx="1"/>
          </p:nvPr>
        </p:nvSpPr>
        <p:spPr>
          <a:xfrm>
            <a:off x="1661284" y="5979197"/>
            <a:ext cx="6034030" cy="7422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SzPts val="1500"/>
              <a:buNone/>
              <a:defRPr sz="1500" b="1" i="0" cap="none">
                <a:solidFill>
                  <a:schemeClr val="dk2"/>
                </a:solidFill>
              </a:defRPr>
            </a:lvl1pPr>
            <a:lvl2pPr lvl="1" algn="ctr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ctr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350"/>
              <a:buNone/>
              <a:defRPr sz="1350"/>
            </a:lvl3pPr>
            <a:lvl4pPr lvl="3" algn="ctr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18" name="Google Shape;18;p17"/>
          <p:cNvSpPr txBox="1">
            <a:spLocks noGrp="1"/>
          </p:cNvSpPr>
          <p:nvPr>
            <p:ph type="dt" idx="10"/>
          </p:nvPr>
        </p:nvSpPr>
        <p:spPr>
          <a:xfrm>
            <a:off x="808892" y="6375679"/>
            <a:ext cx="1747292" cy="348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95E04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7"/>
          <p:cNvSpPr txBox="1">
            <a:spLocks noGrp="1"/>
          </p:cNvSpPr>
          <p:nvPr>
            <p:ph type="ftr" idx="11"/>
          </p:nvPr>
        </p:nvSpPr>
        <p:spPr>
          <a:xfrm>
            <a:off x="3135249" y="6375679"/>
            <a:ext cx="3086100" cy="345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95E04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7"/>
          <p:cNvSpPr txBox="1">
            <a:spLocks noGrp="1"/>
          </p:cNvSpPr>
          <p:nvPr>
            <p:ph type="sldNum" idx="12"/>
          </p:nvPr>
        </p:nvSpPr>
        <p:spPr>
          <a:xfrm>
            <a:off x="6800414" y="6375679"/>
            <a:ext cx="1747292" cy="345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000" b="0" i="0" u="none" strike="noStrike" cap="none">
                <a:solidFill>
                  <a:srgbClr val="895E04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lvl="1" indent="0" algn="r">
              <a:spcBef>
                <a:spcPts val="0"/>
              </a:spcBef>
              <a:buNone/>
              <a:defRPr sz="1000" b="0" i="0" u="none" strike="noStrike" cap="none">
                <a:solidFill>
                  <a:srgbClr val="895E04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lvl="2" indent="0" algn="r">
              <a:spcBef>
                <a:spcPts val="0"/>
              </a:spcBef>
              <a:buNone/>
              <a:defRPr sz="1000" b="0" i="0" u="none" strike="noStrike" cap="none">
                <a:solidFill>
                  <a:srgbClr val="895E04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lvl="3" indent="0" algn="r">
              <a:spcBef>
                <a:spcPts val="0"/>
              </a:spcBef>
              <a:buNone/>
              <a:defRPr sz="1000" b="0" i="0" u="none" strike="noStrike" cap="none">
                <a:solidFill>
                  <a:srgbClr val="895E04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lvl="4" indent="0" algn="r">
              <a:spcBef>
                <a:spcPts val="0"/>
              </a:spcBef>
              <a:buNone/>
              <a:defRPr sz="1000" b="0" i="0" u="none" strike="noStrike" cap="none">
                <a:solidFill>
                  <a:srgbClr val="895E04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0" lvl="5" indent="0" algn="r">
              <a:spcBef>
                <a:spcPts val="0"/>
              </a:spcBef>
              <a:buNone/>
              <a:defRPr sz="1000" b="0" i="0" u="none" strike="noStrike" cap="none">
                <a:solidFill>
                  <a:srgbClr val="895E04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0" lvl="6" indent="0" algn="r">
              <a:spcBef>
                <a:spcPts val="0"/>
              </a:spcBef>
              <a:buNone/>
              <a:defRPr sz="1000" b="0" i="0" u="none" strike="noStrike" cap="none">
                <a:solidFill>
                  <a:srgbClr val="895E04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0" lvl="7" indent="0" algn="r">
              <a:spcBef>
                <a:spcPts val="0"/>
              </a:spcBef>
              <a:buNone/>
              <a:defRPr sz="1000" b="0" i="0" u="none" strike="noStrike" cap="none">
                <a:solidFill>
                  <a:srgbClr val="895E04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0" lvl="8" indent="0" algn="r">
              <a:spcBef>
                <a:spcPts val="0"/>
              </a:spcBef>
              <a:buNone/>
              <a:defRPr sz="1000" b="0" i="0" u="none" strike="noStrike" cap="none">
                <a:solidFill>
                  <a:srgbClr val="895E04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r-HR"/>
              <a:t>‹#›</a:t>
            </a:fld>
            <a:endParaRPr/>
          </a:p>
        </p:txBody>
      </p:sp>
      <p:sp>
        <p:nvSpPr>
          <p:cNvPr id="21" name="Google Shape;21;p17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" name="Google Shape;22;p17" title="left edge border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aslov i sadržaj" type="obj">
  <p:cSld name="OBJECT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8"/>
          <p:cNvSpPr txBox="1">
            <a:spLocks noGrp="1"/>
          </p:cNvSpPr>
          <p:nvPr>
            <p:ph type="title"/>
          </p:nvPr>
        </p:nvSpPr>
        <p:spPr>
          <a:xfrm>
            <a:off x="938758" y="382385"/>
            <a:ext cx="7633742" cy="14921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8"/>
          <p:cNvSpPr txBox="1">
            <a:spLocks noGrp="1"/>
          </p:cNvSpPr>
          <p:nvPr>
            <p:ph type="body" idx="1"/>
          </p:nvPr>
        </p:nvSpPr>
        <p:spPr>
          <a:xfrm>
            <a:off x="938758" y="2286002"/>
            <a:ext cx="7633742" cy="35935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800"/>
              <a:buChar char="–"/>
              <a:defRPr/>
            </a:lvl2pPr>
            <a:lvl3pPr marL="1371600" lvl="2" indent="-3429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800"/>
              <a:buChar char="–"/>
              <a:defRPr/>
            </a:lvl4pPr>
            <a:lvl5pPr marL="2286000" lvl="4" indent="-3429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800"/>
              <a:buChar char="–"/>
              <a:defRPr/>
            </a:lvl6pPr>
            <a:lvl7pPr marL="3200400" lvl="6" indent="-3429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800"/>
              <a:buChar char="–"/>
              <a:defRPr/>
            </a:lvl8pPr>
            <a:lvl9pPr marL="4114800" lvl="8" indent="-3429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" name="Google Shape;26;p18"/>
          <p:cNvSpPr txBox="1">
            <a:spLocks noGrp="1"/>
          </p:cNvSpPr>
          <p:nvPr>
            <p:ph type="dt" idx="10"/>
          </p:nvPr>
        </p:nvSpPr>
        <p:spPr>
          <a:xfrm>
            <a:off x="938758" y="6375679"/>
            <a:ext cx="1747292" cy="348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8"/>
          <p:cNvSpPr txBox="1">
            <a:spLocks noGrp="1"/>
          </p:cNvSpPr>
          <p:nvPr>
            <p:ph type="ftr" idx="11"/>
          </p:nvPr>
        </p:nvSpPr>
        <p:spPr>
          <a:xfrm>
            <a:off x="3028950" y="6375679"/>
            <a:ext cx="3086100" cy="345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8"/>
          <p:cNvSpPr txBox="1">
            <a:spLocks noGrp="1"/>
          </p:cNvSpPr>
          <p:nvPr>
            <p:ph type="sldNum" idx="12"/>
          </p:nvPr>
        </p:nvSpPr>
        <p:spPr>
          <a:xfrm>
            <a:off x="6457951" y="6375679"/>
            <a:ext cx="2114549" cy="345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r-H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Zaglavlje sekcije" type="secHead">
  <p:cSld name="SECTION_HEADER">
    <p:bg>
      <p:bgPr>
        <a:solidFill>
          <a:schemeClr val="dk2"/>
        </a:solidFill>
        <a:effectLst/>
      </p:bgPr>
    </p:bg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9"/>
          <p:cNvSpPr/>
          <p:nvPr/>
        </p:nvSpPr>
        <p:spPr>
          <a:xfrm>
            <a:off x="0" y="0"/>
            <a:ext cx="2110979" cy="6858000"/>
          </a:xfrm>
          <a:custGeom>
            <a:avLst/>
            <a:gdLst/>
            <a:ahLst/>
            <a:cxnLst/>
            <a:rect l="l" t="t" r="r" b="b"/>
            <a:pathLst>
              <a:path w="1773" h="4320" extrusionOk="0">
                <a:moveTo>
                  <a:pt x="0" y="0"/>
                </a:moveTo>
                <a:lnTo>
                  <a:pt x="891" y="0"/>
                </a:lnTo>
                <a:lnTo>
                  <a:pt x="906" y="56"/>
                </a:lnTo>
                <a:lnTo>
                  <a:pt x="921" y="111"/>
                </a:lnTo>
                <a:lnTo>
                  <a:pt x="938" y="165"/>
                </a:lnTo>
                <a:lnTo>
                  <a:pt x="957" y="217"/>
                </a:lnTo>
                <a:lnTo>
                  <a:pt x="980" y="266"/>
                </a:lnTo>
                <a:lnTo>
                  <a:pt x="1007" y="312"/>
                </a:lnTo>
                <a:lnTo>
                  <a:pt x="1036" y="351"/>
                </a:lnTo>
                <a:lnTo>
                  <a:pt x="1069" y="387"/>
                </a:lnTo>
                <a:lnTo>
                  <a:pt x="1105" y="422"/>
                </a:lnTo>
                <a:lnTo>
                  <a:pt x="1145" y="456"/>
                </a:lnTo>
                <a:lnTo>
                  <a:pt x="1185" y="487"/>
                </a:lnTo>
                <a:lnTo>
                  <a:pt x="1227" y="520"/>
                </a:lnTo>
                <a:lnTo>
                  <a:pt x="1270" y="551"/>
                </a:lnTo>
                <a:lnTo>
                  <a:pt x="1311" y="584"/>
                </a:lnTo>
                <a:lnTo>
                  <a:pt x="1352" y="617"/>
                </a:lnTo>
                <a:lnTo>
                  <a:pt x="1390" y="651"/>
                </a:lnTo>
                <a:lnTo>
                  <a:pt x="1425" y="687"/>
                </a:lnTo>
                <a:lnTo>
                  <a:pt x="1456" y="725"/>
                </a:lnTo>
                <a:lnTo>
                  <a:pt x="1484" y="765"/>
                </a:lnTo>
                <a:lnTo>
                  <a:pt x="1505" y="808"/>
                </a:lnTo>
                <a:lnTo>
                  <a:pt x="1521" y="856"/>
                </a:lnTo>
                <a:lnTo>
                  <a:pt x="1530" y="907"/>
                </a:lnTo>
                <a:lnTo>
                  <a:pt x="1534" y="960"/>
                </a:lnTo>
                <a:lnTo>
                  <a:pt x="1534" y="1013"/>
                </a:lnTo>
                <a:lnTo>
                  <a:pt x="1530" y="1068"/>
                </a:lnTo>
                <a:lnTo>
                  <a:pt x="1523" y="1125"/>
                </a:lnTo>
                <a:lnTo>
                  <a:pt x="1515" y="1181"/>
                </a:lnTo>
                <a:lnTo>
                  <a:pt x="1508" y="1237"/>
                </a:lnTo>
                <a:lnTo>
                  <a:pt x="1501" y="1293"/>
                </a:lnTo>
                <a:lnTo>
                  <a:pt x="1496" y="1350"/>
                </a:lnTo>
                <a:lnTo>
                  <a:pt x="1494" y="1405"/>
                </a:lnTo>
                <a:lnTo>
                  <a:pt x="1497" y="1458"/>
                </a:lnTo>
                <a:lnTo>
                  <a:pt x="1504" y="1511"/>
                </a:lnTo>
                <a:lnTo>
                  <a:pt x="1517" y="1560"/>
                </a:lnTo>
                <a:lnTo>
                  <a:pt x="1535" y="1610"/>
                </a:lnTo>
                <a:lnTo>
                  <a:pt x="1557" y="1659"/>
                </a:lnTo>
                <a:lnTo>
                  <a:pt x="1583" y="1708"/>
                </a:lnTo>
                <a:lnTo>
                  <a:pt x="1611" y="1757"/>
                </a:lnTo>
                <a:lnTo>
                  <a:pt x="1640" y="1807"/>
                </a:lnTo>
                <a:lnTo>
                  <a:pt x="1669" y="1855"/>
                </a:lnTo>
                <a:lnTo>
                  <a:pt x="1696" y="1905"/>
                </a:lnTo>
                <a:lnTo>
                  <a:pt x="1721" y="1954"/>
                </a:lnTo>
                <a:lnTo>
                  <a:pt x="1742" y="2006"/>
                </a:lnTo>
                <a:lnTo>
                  <a:pt x="1759" y="2057"/>
                </a:lnTo>
                <a:lnTo>
                  <a:pt x="1769" y="2108"/>
                </a:lnTo>
                <a:lnTo>
                  <a:pt x="1773" y="2160"/>
                </a:lnTo>
                <a:lnTo>
                  <a:pt x="1769" y="2212"/>
                </a:lnTo>
                <a:lnTo>
                  <a:pt x="1759" y="2263"/>
                </a:lnTo>
                <a:lnTo>
                  <a:pt x="1742" y="2314"/>
                </a:lnTo>
                <a:lnTo>
                  <a:pt x="1721" y="2366"/>
                </a:lnTo>
                <a:lnTo>
                  <a:pt x="1696" y="2415"/>
                </a:lnTo>
                <a:lnTo>
                  <a:pt x="1669" y="2465"/>
                </a:lnTo>
                <a:lnTo>
                  <a:pt x="1640" y="2513"/>
                </a:lnTo>
                <a:lnTo>
                  <a:pt x="1611" y="2563"/>
                </a:lnTo>
                <a:lnTo>
                  <a:pt x="1583" y="2612"/>
                </a:lnTo>
                <a:lnTo>
                  <a:pt x="1557" y="2661"/>
                </a:lnTo>
                <a:lnTo>
                  <a:pt x="1535" y="2710"/>
                </a:lnTo>
                <a:lnTo>
                  <a:pt x="1517" y="2760"/>
                </a:lnTo>
                <a:lnTo>
                  <a:pt x="1504" y="2809"/>
                </a:lnTo>
                <a:lnTo>
                  <a:pt x="1497" y="2862"/>
                </a:lnTo>
                <a:lnTo>
                  <a:pt x="1494" y="2915"/>
                </a:lnTo>
                <a:lnTo>
                  <a:pt x="1496" y="2970"/>
                </a:lnTo>
                <a:lnTo>
                  <a:pt x="1501" y="3027"/>
                </a:lnTo>
                <a:lnTo>
                  <a:pt x="1508" y="3083"/>
                </a:lnTo>
                <a:lnTo>
                  <a:pt x="1515" y="3139"/>
                </a:lnTo>
                <a:lnTo>
                  <a:pt x="1523" y="3195"/>
                </a:lnTo>
                <a:lnTo>
                  <a:pt x="1530" y="3252"/>
                </a:lnTo>
                <a:lnTo>
                  <a:pt x="1534" y="3307"/>
                </a:lnTo>
                <a:lnTo>
                  <a:pt x="1534" y="3360"/>
                </a:lnTo>
                <a:lnTo>
                  <a:pt x="1530" y="3413"/>
                </a:lnTo>
                <a:lnTo>
                  <a:pt x="1521" y="3464"/>
                </a:lnTo>
                <a:lnTo>
                  <a:pt x="1505" y="3512"/>
                </a:lnTo>
                <a:lnTo>
                  <a:pt x="1484" y="3555"/>
                </a:lnTo>
                <a:lnTo>
                  <a:pt x="1456" y="3595"/>
                </a:lnTo>
                <a:lnTo>
                  <a:pt x="1425" y="3633"/>
                </a:lnTo>
                <a:lnTo>
                  <a:pt x="1390" y="3669"/>
                </a:lnTo>
                <a:lnTo>
                  <a:pt x="1352" y="3703"/>
                </a:lnTo>
                <a:lnTo>
                  <a:pt x="1311" y="3736"/>
                </a:lnTo>
                <a:lnTo>
                  <a:pt x="1270" y="3769"/>
                </a:lnTo>
                <a:lnTo>
                  <a:pt x="1227" y="3800"/>
                </a:lnTo>
                <a:lnTo>
                  <a:pt x="1185" y="3833"/>
                </a:lnTo>
                <a:lnTo>
                  <a:pt x="1145" y="3864"/>
                </a:lnTo>
                <a:lnTo>
                  <a:pt x="1105" y="3898"/>
                </a:lnTo>
                <a:lnTo>
                  <a:pt x="1069" y="3933"/>
                </a:lnTo>
                <a:lnTo>
                  <a:pt x="1036" y="3969"/>
                </a:lnTo>
                <a:lnTo>
                  <a:pt x="1007" y="4008"/>
                </a:lnTo>
                <a:lnTo>
                  <a:pt x="980" y="4054"/>
                </a:lnTo>
                <a:lnTo>
                  <a:pt x="957" y="4103"/>
                </a:lnTo>
                <a:lnTo>
                  <a:pt x="938" y="4155"/>
                </a:lnTo>
                <a:lnTo>
                  <a:pt x="921" y="4209"/>
                </a:lnTo>
                <a:lnTo>
                  <a:pt x="906" y="4264"/>
                </a:lnTo>
                <a:lnTo>
                  <a:pt x="891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</p:sp>
      <p:sp>
        <p:nvSpPr>
          <p:cNvPr id="31" name="Google Shape;31;p19"/>
          <p:cNvSpPr txBox="1">
            <a:spLocks noGrp="1"/>
          </p:cNvSpPr>
          <p:nvPr>
            <p:ph type="title"/>
          </p:nvPr>
        </p:nvSpPr>
        <p:spPr>
          <a:xfrm>
            <a:off x="2432197" y="1073889"/>
            <a:ext cx="6140303" cy="40646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300"/>
              <a:buFont typeface="Impact"/>
              <a:buNone/>
              <a:defRPr sz="6300">
                <a:solidFill>
                  <a:schemeClr val="l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9"/>
          <p:cNvSpPr txBox="1">
            <a:spLocks noGrp="1"/>
          </p:cNvSpPr>
          <p:nvPr>
            <p:ph type="body" idx="1"/>
          </p:nvPr>
        </p:nvSpPr>
        <p:spPr>
          <a:xfrm>
            <a:off x="2432198" y="5159782"/>
            <a:ext cx="5263116" cy="9511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SzPts val="1500"/>
              <a:buNone/>
              <a:defRPr sz="1500" b="1" i="0" cap="none">
                <a:solidFill>
                  <a:schemeClr val="accent1"/>
                </a:solidFill>
              </a:defRPr>
            </a:lvl1pPr>
            <a:lvl2pPr marL="914400" lvl="1" indent="-2286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500"/>
              <a:buNone/>
              <a:defRPr sz="1500"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350"/>
              <a:buNone/>
              <a:defRPr sz="1350"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200"/>
              <a:buNone/>
              <a:defRPr sz="1200"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200"/>
              <a:buNone/>
              <a:defRPr sz="1200">
                <a:solidFill>
                  <a:schemeClr val="lt1"/>
                </a:solidFill>
              </a:defRPr>
            </a:lvl5pPr>
            <a:lvl6pPr marL="2743200" lvl="5" indent="-2286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200"/>
              <a:buNone/>
              <a:defRPr sz="1200">
                <a:solidFill>
                  <a:schemeClr val="lt1"/>
                </a:solidFill>
              </a:defRPr>
            </a:lvl6pPr>
            <a:lvl7pPr marL="3200400" lvl="6" indent="-2286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200"/>
              <a:buNone/>
              <a:defRPr sz="1200">
                <a:solidFill>
                  <a:schemeClr val="lt1"/>
                </a:solidFill>
              </a:defRPr>
            </a:lvl7pPr>
            <a:lvl8pPr marL="3657600" lvl="7" indent="-2286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200"/>
              <a:buNone/>
              <a:defRPr sz="1200">
                <a:solidFill>
                  <a:schemeClr val="lt1"/>
                </a:solidFill>
              </a:defRPr>
            </a:lvl8pPr>
            <a:lvl9pPr marL="4114800" lvl="8" indent="-2286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200"/>
              <a:buNone/>
              <a:defRPr sz="1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3" name="Google Shape;33;p19"/>
          <p:cNvSpPr txBox="1">
            <a:spLocks noGrp="1"/>
          </p:cNvSpPr>
          <p:nvPr>
            <p:ph type="dt" idx="10"/>
          </p:nvPr>
        </p:nvSpPr>
        <p:spPr>
          <a:xfrm>
            <a:off x="2427410" y="6375679"/>
            <a:ext cx="1120460" cy="348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9"/>
          <p:cNvSpPr txBox="1">
            <a:spLocks noGrp="1"/>
          </p:cNvSpPr>
          <p:nvPr>
            <p:ph type="ftr" idx="11"/>
          </p:nvPr>
        </p:nvSpPr>
        <p:spPr>
          <a:xfrm>
            <a:off x="3959298" y="6375679"/>
            <a:ext cx="3086100" cy="345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9"/>
          <p:cNvSpPr txBox="1">
            <a:spLocks noGrp="1"/>
          </p:cNvSpPr>
          <p:nvPr>
            <p:ph type="sldNum" idx="12"/>
          </p:nvPr>
        </p:nvSpPr>
        <p:spPr>
          <a:xfrm>
            <a:off x="7456825" y="6375679"/>
            <a:ext cx="1115675" cy="345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000" b="0" i="0" u="none" strike="noStrike" cap="none">
                <a:solidFill>
                  <a:schemeClr val="lt2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lvl="1" indent="0" algn="r">
              <a:spcBef>
                <a:spcPts val="0"/>
              </a:spcBef>
              <a:buNone/>
              <a:defRPr sz="1000" b="0" i="0" u="none" strike="noStrike" cap="none">
                <a:solidFill>
                  <a:schemeClr val="lt2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lvl="2" indent="0" algn="r">
              <a:spcBef>
                <a:spcPts val="0"/>
              </a:spcBef>
              <a:buNone/>
              <a:defRPr sz="1000" b="0" i="0" u="none" strike="noStrike" cap="none">
                <a:solidFill>
                  <a:schemeClr val="lt2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lvl="3" indent="0" algn="r">
              <a:spcBef>
                <a:spcPts val="0"/>
              </a:spcBef>
              <a:buNone/>
              <a:defRPr sz="1000" b="0" i="0" u="none" strike="noStrike" cap="none">
                <a:solidFill>
                  <a:schemeClr val="lt2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lvl="4" indent="0" algn="r">
              <a:spcBef>
                <a:spcPts val="0"/>
              </a:spcBef>
              <a:buNone/>
              <a:defRPr sz="1000" b="0" i="0" u="none" strike="noStrike" cap="none">
                <a:solidFill>
                  <a:schemeClr val="lt2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0" lvl="5" indent="0" algn="r">
              <a:spcBef>
                <a:spcPts val="0"/>
              </a:spcBef>
              <a:buNone/>
              <a:defRPr sz="1000" b="0" i="0" u="none" strike="noStrike" cap="none">
                <a:solidFill>
                  <a:schemeClr val="lt2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0" lvl="6" indent="0" algn="r">
              <a:spcBef>
                <a:spcPts val="0"/>
              </a:spcBef>
              <a:buNone/>
              <a:defRPr sz="1000" b="0" i="0" u="none" strike="noStrike" cap="none">
                <a:solidFill>
                  <a:schemeClr val="lt2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0" lvl="7" indent="0" algn="r">
              <a:spcBef>
                <a:spcPts val="0"/>
              </a:spcBef>
              <a:buNone/>
              <a:defRPr sz="1000" b="0" i="0" u="none" strike="noStrike" cap="none">
                <a:solidFill>
                  <a:schemeClr val="lt2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0" lvl="8" indent="0" algn="r">
              <a:spcBef>
                <a:spcPts val="0"/>
              </a:spcBef>
              <a:buNone/>
              <a:defRPr sz="1000" b="0" i="0" u="none" strike="noStrike" cap="none">
                <a:solidFill>
                  <a:schemeClr val="lt2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r-HR"/>
              <a:t>‹#›</a:t>
            </a:fld>
            <a:endParaRPr/>
          </a:p>
        </p:txBody>
      </p:sp>
      <p:sp>
        <p:nvSpPr>
          <p:cNvPr id="36" name="Google Shape;36;p19"/>
          <p:cNvSpPr/>
          <p:nvPr/>
        </p:nvSpPr>
        <p:spPr>
          <a:xfrm>
            <a:off x="655786" y="0"/>
            <a:ext cx="1234679" cy="6858000"/>
          </a:xfrm>
          <a:custGeom>
            <a:avLst/>
            <a:gdLst/>
            <a:ahLst/>
            <a:cxnLst/>
            <a:rect l="l" t="t" r="r" b="b"/>
            <a:pathLst>
              <a:path w="1037" h="4320" extrusionOk="0">
                <a:moveTo>
                  <a:pt x="0" y="0"/>
                </a:moveTo>
                <a:lnTo>
                  <a:pt x="171" y="0"/>
                </a:lnTo>
                <a:lnTo>
                  <a:pt x="188" y="55"/>
                </a:lnTo>
                <a:lnTo>
                  <a:pt x="204" y="110"/>
                </a:lnTo>
                <a:lnTo>
                  <a:pt x="220" y="166"/>
                </a:lnTo>
                <a:lnTo>
                  <a:pt x="234" y="223"/>
                </a:lnTo>
                <a:lnTo>
                  <a:pt x="251" y="278"/>
                </a:lnTo>
                <a:lnTo>
                  <a:pt x="269" y="331"/>
                </a:lnTo>
                <a:lnTo>
                  <a:pt x="292" y="381"/>
                </a:lnTo>
                <a:lnTo>
                  <a:pt x="319" y="427"/>
                </a:lnTo>
                <a:lnTo>
                  <a:pt x="349" y="466"/>
                </a:lnTo>
                <a:lnTo>
                  <a:pt x="382" y="503"/>
                </a:lnTo>
                <a:lnTo>
                  <a:pt x="420" y="537"/>
                </a:lnTo>
                <a:lnTo>
                  <a:pt x="460" y="571"/>
                </a:lnTo>
                <a:lnTo>
                  <a:pt x="502" y="603"/>
                </a:lnTo>
                <a:lnTo>
                  <a:pt x="544" y="635"/>
                </a:lnTo>
                <a:lnTo>
                  <a:pt x="587" y="668"/>
                </a:lnTo>
                <a:lnTo>
                  <a:pt x="628" y="700"/>
                </a:lnTo>
                <a:lnTo>
                  <a:pt x="667" y="734"/>
                </a:lnTo>
                <a:lnTo>
                  <a:pt x="703" y="771"/>
                </a:lnTo>
                <a:lnTo>
                  <a:pt x="736" y="808"/>
                </a:lnTo>
                <a:lnTo>
                  <a:pt x="763" y="848"/>
                </a:lnTo>
                <a:lnTo>
                  <a:pt x="786" y="893"/>
                </a:lnTo>
                <a:lnTo>
                  <a:pt x="800" y="937"/>
                </a:lnTo>
                <a:lnTo>
                  <a:pt x="809" y="986"/>
                </a:lnTo>
                <a:lnTo>
                  <a:pt x="813" y="1034"/>
                </a:lnTo>
                <a:lnTo>
                  <a:pt x="812" y="1085"/>
                </a:lnTo>
                <a:lnTo>
                  <a:pt x="808" y="1136"/>
                </a:lnTo>
                <a:lnTo>
                  <a:pt x="803" y="1189"/>
                </a:lnTo>
                <a:lnTo>
                  <a:pt x="796" y="1242"/>
                </a:lnTo>
                <a:lnTo>
                  <a:pt x="788" y="1295"/>
                </a:lnTo>
                <a:lnTo>
                  <a:pt x="782" y="1348"/>
                </a:lnTo>
                <a:lnTo>
                  <a:pt x="778" y="1401"/>
                </a:lnTo>
                <a:lnTo>
                  <a:pt x="775" y="1452"/>
                </a:lnTo>
                <a:lnTo>
                  <a:pt x="778" y="1502"/>
                </a:lnTo>
                <a:lnTo>
                  <a:pt x="784" y="1551"/>
                </a:lnTo>
                <a:lnTo>
                  <a:pt x="797" y="1602"/>
                </a:lnTo>
                <a:lnTo>
                  <a:pt x="817" y="1652"/>
                </a:lnTo>
                <a:lnTo>
                  <a:pt x="841" y="1702"/>
                </a:lnTo>
                <a:lnTo>
                  <a:pt x="868" y="1752"/>
                </a:lnTo>
                <a:lnTo>
                  <a:pt x="896" y="1801"/>
                </a:lnTo>
                <a:lnTo>
                  <a:pt x="926" y="1851"/>
                </a:lnTo>
                <a:lnTo>
                  <a:pt x="953" y="1901"/>
                </a:lnTo>
                <a:lnTo>
                  <a:pt x="980" y="1952"/>
                </a:lnTo>
                <a:lnTo>
                  <a:pt x="1003" y="2003"/>
                </a:lnTo>
                <a:lnTo>
                  <a:pt x="1021" y="2054"/>
                </a:lnTo>
                <a:lnTo>
                  <a:pt x="1031" y="2106"/>
                </a:lnTo>
                <a:lnTo>
                  <a:pt x="1037" y="2160"/>
                </a:lnTo>
                <a:lnTo>
                  <a:pt x="1031" y="2214"/>
                </a:lnTo>
                <a:lnTo>
                  <a:pt x="1021" y="2266"/>
                </a:lnTo>
                <a:lnTo>
                  <a:pt x="1003" y="2317"/>
                </a:lnTo>
                <a:lnTo>
                  <a:pt x="980" y="2368"/>
                </a:lnTo>
                <a:lnTo>
                  <a:pt x="953" y="2419"/>
                </a:lnTo>
                <a:lnTo>
                  <a:pt x="926" y="2469"/>
                </a:lnTo>
                <a:lnTo>
                  <a:pt x="896" y="2519"/>
                </a:lnTo>
                <a:lnTo>
                  <a:pt x="868" y="2568"/>
                </a:lnTo>
                <a:lnTo>
                  <a:pt x="841" y="2618"/>
                </a:lnTo>
                <a:lnTo>
                  <a:pt x="817" y="2668"/>
                </a:lnTo>
                <a:lnTo>
                  <a:pt x="797" y="2718"/>
                </a:lnTo>
                <a:lnTo>
                  <a:pt x="784" y="2769"/>
                </a:lnTo>
                <a:lnTo>
                  <a:pt x="778" y="2818"/>
                </a:lnTo>
                <a:lnTo>
                  <a:pt x="775" y="2868"/>
                </a:lnTo>
                <a:lnTo>
                  <a:pt x="778" y="2919"/>
                </a:lnTo>
                <a:lnTo>
                  <a:pt x="782" y="2972"/>
                </a:lnTo>
                <a:lnTo>
                  <a:pt x="788" y="3025"/>
                </a:lnTo>
                <a:lnTo>
                  <a:pt x="796" y="3078"/>
                </a:lnTo>
                <a:lnTo>
                  <a:pt x="803" y="3131"/>
                </a:lnTo>
                <a:lnTo>
                  <a:pt x="808" y="3184"/>
                </a:lnTo>
                <a:lnTo>
                  <a:pt x="812" y="3235"/>
                </a:lnTo>
                <a:lnTo>
                  <a:pt x="813" y="3286"/>
                </a:lnTo>
                <a:lnTo>
                  <a:pt x="809" y="3334"/>
                </a:lnTo>
                <a:lnTo>
                  <a:pt x="800" y="3383"/>
                </a:lnTo>
                <a:lnTo>
                  <a:pt x="786" y="3427"/>
                </a:lnTo>
                <a:lnTo>
                  <a:pt x="763" y="3472"/>
                </a:lnTo>
                <a:lnTo>
                  <a:pt x="736" y="3512"/>
                </a:lnTo>
                <a:lnTo>
                  <a:pt x="703" y="3549"/>
                </a:lnTo>
                <a:lnTo>
                  <a:pt x="667" y="3586"/>
                </a:lnTo>
                <a:lnTo>
                  <a:pt x="628" y="3620"/>
                </a:lnTo>
                <a:lnTo>
                  <a:pt x="587" y="3652"/>
                </a:lnTo>
                <a:lnTo>
                  <a:pt x="544" y="3685"/>
                </a:lnTo>
                <a:lnTo>
                  <a:pt x="502" y="3717"/>
                </a:lnTo>
                <a:lnTo>
                  <a:pt x="460" y="3749"/>
                </a:lnTo>
                <a:lnTo>
                  <a:pt x="420" y="3783"/>
                </a:lnTo>
                <a:lnTo>
                  <a:pt x="382" y="3817"/>
                </a:lnTo>
                <a:lnTo>
                  <a:pt x="349" y="3854"/>
                </a:lnTo>
                <a:lnTo>
                  <a:pt x="319" y="3893"/>
                </a:lnTo>
                <a:lnTo>
                  <a:pt x="292" y="3939"/>
                </a:lnTo>
                <a:lnTo>
                  <a:pt x="269" y="3989"/>
                </a:lnTo>
                <a:lnTo>
                  <a:pt x="251" y="4042"/>
                </a:lnTo>
                <a:lnTo>
                  <a:pt x="234" y="4097"/>
                </a:lnTo>
                <a:lnTo>
                  <a:pt x="220" y="4154"/>
                </a:lnTo>
                <a:lnTo>
                  <a:pt x="204" y="4210"/>
                </a:lnTo>
                <a:lnTo>
                  <a:pt x="188" y="4265"/>
                </a:lnTo>
                <a:lnTo>
                  <a:pt x="171" y="4320"/>
                </a:lnTo>
                <a:lnTo>
                  <a:pt x="0" y="4320"/>
                </a:lnTo>
                <a:lnTo>
                  <a:pt x="17" y="4278"/>
                </a:lnTo>
                <a:lnTo>
                  <a:pt x="33" y="4232"/>
                </a:lnTo>
                <a:lnTo>
                  <a:pt x="46" y="4183"/>
                </a:lnTo>
                <a:lnTo>
                  <a:pt x="60" y="4131"/>
                </a:lnTo>
                <a:lnTo>
                  <a:pt x="75" y="4075"/>
                </a:lnTo>
                <a:lnTo>
                  <a:pt x="90" y="4019"/>
                </a:lnTo>
                <a:lnTo>
                  <a:pt x="109" y="3964"/>
                </a:lnTo>
                <a:lnTo>
                  <a:pt x="129" y="3909"/>
                </a:lnTo>
                <a:lnTo>
                  <a:pt x="156" y="3855"/>
                </a:lnTo>
                <a:lnTo>
                  <a:pt x="186" y="3804"/>
                </a:lnTo>
                <a:lnTo>
                  <a:pt x="222" y="3756"/>
                </a:lnTo>
                <a:lnTo>
                  <a:pt x="261" y="3713"/>
                </a:lnTo>
                <a:lnTo>
                  <a:pt x="303" y="3672"/>
                </a:lnTo>
                <a:lnTo>
                  <a:pt x="348" y="3634"/>
                </a:lnTo>
                <a:lnTo>
                  <a:pt x="392" y="3599"/>
                </a:lnTo>
                <a:lnTo>
                  <a:pt x="438" y="3565"/>
                </a:lnTo>
                <a:lnTo>
                  <a:pt x="482" y="3531"/>
                </a:lnTo>
                <a:lnTo>
                  <a:pt x="523" y="3499"/>
                </a:lnTo>
                <a:lnTo>
                  <a:pt x="561" y="3466"/>
                </a:lnTo>
                <a:lnTo>
                  <a:pt x="594" y="3434"/>
                </a:lnTo>
                <a:lnTo>
                  <a:pt x="620" y="3400"/>
                </a:lnTo>
                <a:lnTo>
                  <a:pt x="638" y="3367"/>
                </a:lnTo>
                <a:lnTo>
                  <a:pt x="647" y="3336"/>
                </a:lnTo>
                <a:lnTo>
                  <a:pt x="652" y="3302"/>
                </a:lnTo>
                <a:lnTo>
                  <a:pt x="654" y="3265"/>
                </a:lnTo>
                <a:lnTo>
                  <a:pt x="651" y="3224"/>
                </a:lnTo>
                <a:lnTo>
                  <a:pt x="647" y="3181"/>
                </a:lnTo>
                <a:lnTo>
                  <a:pt x="642" y="3137"/>
                </a:lnTo>
                <a:lnTo>
                  <a:pt x="637" y="3091"/>
                </a:lnTo>
                <a:lnTo>
                  <a:pt x="626" y="3021"/>
                </a:lnTo>
                <a:lnTo>
                  <a:pt x="620" y="2952"/>
                </a:lnTo>
                <a:lnTo>
                  <a:pt x="616" y="2881"/>
                </a:lnTo>
                <a:lnTo>
                  <a:pt x="618" y="2809"/>
                </a:lnTo>
                <a:lnTo>
                  <a:pt x="628" y="2737"/>
                </a:lnTo>
                <a:lnTo>
                  <a:pt x="642" y="2681"/>
                </a:lnTo>
                <a:lnTo>
                  <a:pt x="661" y="2626"/>
                </a:lnTo>
                <a:lnTo>
                  <a:pt x="685" y="2574"/>
                </a:lnTo>
                <a:lnTo>
                  <a:pt x="711" y="2521"/>
                </a:lnTo>
                <a:lnTo>
                  <a:pt x="739" y="2472"/>
                </a:lnTo>
                <a:lnTo>
                  <a:pt x="767" y="2423"/>
                </a:lnTo>
                <a:lnTo>
                  <a:pt x="791" y="2381"/>
                </a:lnTo>
                <a:lnTo>
                  <a:pt x="813" y="2342"/>
                </a:lnTo>
                <a:lnTo>
                  <a:pt x="834" y="2303"/>
                </a:lnTo>
                <a:lnTo>
                  <a:pt x="851" y="2265"/>
                </a:lnTo>
                <a:lnTo>
                  <a:pt x="864" y="2228"/>
                </a:lnTo>
                <a:lnTo>
                  <a:pt x="873" y="2194"/>
                </a:lnTo>
                <a:lnTo>
                  <a:pt x="876" y="2160"/>
                </a:lnTo>
                <a:lnTo>
                  <a:pt x="873" y="2126"/>
                </a:lnTo>
                <a:lnTo>
                  <a:pt x="864" y="2092"/>
                </a:lnTo>
                <a:lnTo>
                  <a:pt x="851" y="2055"/>
                </a:lnTo>
                <a:lnTo>
                  <a:pt x="834" y="2017"/>
                </a:lnTo>
                <a:lnTo>
                  <a:pt x="813" y="1978"/>
                </a:lnTo>
                <a:lnTo>
                  <a:pt x="791" y="1939"/>
                </a:lnTo>
                <a:lnTo>
                  <a:pt x="767" y="1897"/>
                </a:lnTo>
                <a:lnTo>
                  <a:pt x="739" y="1848"/>
                </a:lnTo>
                <a:lnTo>
                  <a:pt x="711" y="1799"/>
                </a:lnTo>
                <a:lnTo>
                  <a:pt x="685" y="1746"/>
                </a:lnTo>
                <a:lnTo>
                  <a:pt x="661" y="1694"/>
                </a:lnTo>
                <a:lnTo>
                  <a:pt x="642" y="1639"/>
                </a:lnTo>
                <a:lnTo>
                  <a:pt x="628" y="1583"/>
                </a:lnTo>
                <a:lnTo>
                  <a:pt x="618" y="1511"/>
                </a:lnTo>
                <a:lnTo>
                  <a:pt x="616" y="1439"/>
                </a:lnTo>
                <a:lnTo>
                  <a:pt x="620" y="1368"/>
                </a:lnTo>
                <a:lnTo>
                  <a:pt x="626" y="1299"/>
                </a:lnTo>
                <a:lnTo>
                  <a:pt x="637" y="1229"/>
                </a:lnTo>
                <a:lnTo>
                  <a:pt x="642" y="1183"/>
                </a:lnTo>
                <a:lnTo>
                  <a:pt x="647" y="1139"/>
                </a:lnTo>
                <a:lnTo>
                  <a:pt x="651" y="1096"/>
                </a:lnTo>
                <a:lnTo>
                  <a:pt x="654" y="1055"/>
                </a:lnTo>
                <a:lnTo>
                  <a:pt x="652" y="1018"/>
                </a:lnTo>
                <a:lnTo>
                  <a:pt x="647" y="984"/>
                </a:lnTo>
                <a:lnTo>
                  <a:pt x="638" y="953"/>
                </a:lnTo>
                <a:lnTo>
                  <a:pt x="620" y="920"/>
                </a:lnTo>
                <a:lnTo>
                  <a:pt x="594" y="886"/>
                </a:lnTo>
                <a:lnTo>
                  <a:pt x="561" y="854"/>
                </a:lnTo>
                <a:lnTo>
                  <a:pt x="523" y="822"/>
                </a:lnTo>
                <a:lnTo>
                  <a:pt x="482" y="789"/>
                </a:lnTo>
                <a:lnTo>
                  <a:pt x="438" y="755"/>
                </a:lnTo>
                <a:lnTo>
                  <a:pt x="392" y="721"/>
                </a:lnTo>
                <a:lnTo>
                  <a:pt x="348" y="686"/>
                </a:lnTo>
                <a:lnTo>
                  <a:pt x="303" y="648"/>
                </a:lnTo>
                <a:lnTo>
                  <a:pt x="261" y="607"/>
                </a:lnTo>
                <a:lnTo>
                  <a:pt x="222" y="564"/>
                </a:lnTo>
                <a:lnTo>
                  <a:pt x="186" y="516"/>
                </a:lnTo>
                <a:lnTo>
                  <a:pt x="156" y="465"/>
                </a:lnTo>
                <a:lnTo>
                  <a:pt x="129" y="411"/>
                </a:lnTo>
                <a:lnTo>
                  <a:pt x="109" y="356"/>
                </a:lnTo>
                <a:lnTo>
                  <a:pt x="90" y="301"/>
                </a:lnTo>
                <a:lnTo>
                  <a:pt x="75" y="245"/>
                </a:lnTo>
                <a:lnTo>
                  <a:pt x="60" y="189"/>
                </a:lnTo>
                <a:lnTo>
                  <a:pt x="46" y="137"/>
                </a:lnTo>
                <a:lnTo>
                  <a:pt x="33" y="88"/>
                </a:lnTo>
                <a:lnTo>
                  <a:pt x="17" y="42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grpSp>
        <p:nvGrpSpPr>
          <p:cNvPr id="37" name="Google Shape;37;p19" title="left scallop shape"/>
          <p:cNvGrpSpPr/>
          <p:nvPr/>
        </p:nvGrpSpPr>
        <p:grpSpPr>
          <a:xfrm>
            <a:off x="0" y="0"/>
            <a:ext cx="2110979" cy="6858000"/>
            <a:chOff x="0" y="0"/>
            <a:chExt cx="2110979" cy="6858000"/>
          </a:xfrm>
        </p:grpSpPr>
        <p:sp>
          <p:nvSpPr>
            <p:cNvPr id="38" name="Google Shape;38;p19" title="left scallop shape"/>
            <p:cNvSpPr/>
            <p:nvPr/>
          </p:nvSpPr>
          <p:spPr>
            <a:xfrm>
              <a:off x="0" y="0"/>
              <a:ext cx="2110979" cy="6858000"/>
            </a:xfrm>
            <a:custGeom>
              <a:avLst/>
              <a:gdLst/>
              <a:ahLst/>
              <a:cxnLst/>
              <a:rect l="l" t="t" r="r" b="b"/>
              <a:pathLst>
                <a:path w="1773" h="4320" extrusionOk="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</p:sp>
        <p:sp>
          <p:nvSpPr>
            <p:cNvPr id="39" name="Google Shape;39;p19" title="left scallop inline"/>
            <p:cNvSpPr/>
            <p:nvPr/>
          </p:nvSpPr>
          <p:spPr>
            <a:xfrm>
              <a:off x="655786" y="0"/>
              <a:ext cx="1234679" cy="6858000"/>
            </a:xfrm>
            <a:custGeom>
              <a:avLst/>
              <a:gdLst/>
              <a:ahLst/>
              <a:cxnLst/>
              <a:rect l="l" t="t" r="r" b="b"/>
              <a:pathLst>
                <a:path w="1037" h="4320" extrusionOk="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va sadržaja" type="twoObj">
  <p:cSld name="TWO_OBJECTS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0"/>
          <p:cNvSpPr txBox="1">
            <a:spLocks noGrp="1"/>
          </p:cNvSpPr>
          <p:nvPr>
            <p:ph type="title"/>
          </p:nvPr>
        </p:nvSpPr>
        <p:spPr>
          <a:xfrm>
            <a:off x="938758" y="382385"/>
            <a:ext cx="7633742" cy="14921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0"/>
          <p:cNvSpPr txBox="1">
            <a:spLocks noGrp="1"/>
          </p:cNvSpPr>
          <p:nvPr>
            <p:ph type="body" idx="1"/>
          </p:nvPr>
        </p:nvSpPr>
        <p:spPr>
          <a:xfrm>
            <a:off x="942975" y="2286000"/>
            <a:ext cx="3593592" cy="361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800"/>
              <a:buChar char="–"/>
              <a:defRPr/>
            </a:lvl2pPr>
            <a:lvl3pPr marL="1371600" lvl="2" indent="-3429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800"/>
              <a:buChar char="–"/>
              <a:defRPr/>
            </a:lvl4pPr>
            <a:lvl5pPr marL="2286000" lvl="4" indent="-3429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800"/>
              <a:buChar char="–"/>
              <a:defRPr/>
            </a:lvl6pPr>
            <a:lvl7pPr marL="3200400" lvl="6" indent="-3429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800"/>
              <a:buChar char="–"/>
              <a:defRPr/>
            </a:lvl8pPr>
            <a:lvl9pPr marL="4114800" lvl="8" indent="-3429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3" name="Google Shape;43;p20"/>
          <p:cNvSpPr txBox="1">
            <a:spLocks noGrp="1"/>
          </p:cNvSpPr>
          <p:nvPr>
            <p:ph type="body" idx="2"/>
          </p:nvPr>
        </p:nvSpPr>
        <p:spPr>
          <a:xfrm>
            <a:off x="4985846" y="2286000"/>
            <a:ext cx="3593592" cy="361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800"/>
              <a:buChar char="–"/>
              <a:defRPr/>
            </a:lvl2pPr>
            <a:lvl3pPr marL="1371600" lvl="2" indent="-3429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800"/>
              <a:buChar char="–"/>
              <a:defRPr/>
            </a:lvl4pPr>
            <a:lvl5pPr marL="2286000" lvl="4" indent="-3429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800"/>
              <a:buChar char="–"/>
              <a:defRPr/>
            </a:lvl6pPr>
            <a:lvl7pPr marL="3200400" lvl="6" indent="-3429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800"/>
              <a:buChar char="–"/>
              <a:defRPr/>
            </a:lvl8pPr>
            <a:lvl9pPr marL="4114800" lvl="8" indent="-3429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20"/>
          <p:cNvSpPr txBox="1">
            <a:spLocks noGrp="1"/>
          </p:cNvSpPr>
          <p:nvPr>
            <p:ph type="dt" idx="10"/>
          </p:nvPr>
        </p:nvSpPr>
        <p:spPr>
          <a:xfrm>
            <a:off x="938758" y="6375679"/>
            <a:ext cx="1747292" cy="348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20"/>
          <p:cNvSpPr txBox="1">
            <a:spLocks noGrp="1"/>
          </p:cNvSpPr>
          <p:nvPr>
            <p:ph type="ftr" idx="11"/>
          </p:nvPr>
        </p:nvSpPr>
        <p:spPr>
          <a:xfrm>
            <a:off x="3028950" y="6375679"/>
            <a:ext cx="3086100" cy="345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20"/>
          <p:cNvSpPr txBox="1">
            <a:spLocks noGrp="1"/>
          </p:cNvSpPr>
          <p:nvPr>
            <p:ph type="sldNum" idx="12"/>
          </p:nvPr>
        </p:nvSpPr>
        <p:spPr>
          <a:xfrm>
            <a:off x="6457951" y="6375679"/>
            <a:ext cx="2114549" cy="345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r-H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Usporedba" type="twoTxTwoObj">
  <p:cSld name="TWO_OBJECTS_WITH_TEXT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21"/>
          <p:cNvSpPr txBox="1">
            <a:spLocks noGrp="1"/>
          </p:cNvSpPr>
          <p:nvPr>
            <p:ph type="title"/>
          </p:nvPr>
        </p:nvSpPr>
        <p:spPr>
          <a:xfrm>
            <a:off x="942975" y="381001"/>
            <a:ext cx="7629525" cy="1493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21"/>
          <p:cNvSpPr txBox="1">
            <a:spLocks noGrp="1"/>
          </p:cNvSpPr>
          <p:nvPr>
            <p:ph type="body" idx="1"/>
          </p:nvPr>
        </p:nvSpPr>
        <p:spPr>
          <a:xfrm>
            <a:off x="941832" y="2199634"/>
            <a:ext cx="3611880" cy="6325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SzPts val="1800"/>
              <a:buNone/>
              <a:defRPr sz="1800" b="1" cap="none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500"/>
              <a:buNone/>
              <a:defRPr sz="1500" b="1"/>
            </a:lvl2pPr>
            <a:lvl3pPr marL="1371600" lvl="2" indent="-2286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350"/>
              <a:buNone/>
              <a:defRPr sz="1350" b="1"/>
            </a:lvl3pPr>
            <a:lvl4pPr marL="1828800" lvl="3" indent="-2286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200"/>
              <a:buNone/>
              <a:defRPr sz="1200" b="1"/>
            </a:lvl4pPr>
            <a:lvl5pPr marL="2286000" lvl="4" indent="-2286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200"/>
              <a:buNone/>
              <a:defRPr sz="1200" b="1"/>
            </a:lvl5pPr>
            <a:lvl6pPr marL="2743200" lvl="5" indent="-2286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200"/>
              <a:buNone/>
              <a:defRPr sz="1200" b="1"/>
            </a:lvl6pPr>
            <a:lvl7pPr marL="3200400" lvl="6" indent="-2286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200"/>
              <a:buNone/>
              <a:defRPr sz="1200" b="1"/>
            </a:lvl7pPr>
            <a:lvl8pPr marL="3657600" lvl="7" indent="-2286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200"/>
              <a:buNone/>
              <a:defRPr sz="1200" b="1"/>
            </a:lvl8pPr>
            <a:lvl9pPr marL="4114800" lvl="8" indent="-2286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50" name="Google Shape;50;p21"/>
          <p:cNvSpPr txBox="1">
            <a:spLocks noGrp="1"/>
          </p:cNvSpPr>
          <p:nvPr>
            <p:ph type="body" idx="2"/>
          </p:nvPr>
        </p:nvSpPr>
        <p:spPr>
          <a:xfrm>
            <a:off x="941832" y="2909102"/>
            <a:ext cx="3611880" cy="29963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800"/>
              <a:buChar char="–"/>
              <a:defRPr/>
            </a:lvl2pPr>
            <a:lvl3pPr marL="1371600" lvl="2" indent="-3429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800"/>
              <a:buChar char="–"/>
              <a:defRPr/>
            </a:lvl4pPr>
            <a:lvl5pPr marL="2286000" lvl="4" indent="-3429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800"/>
              <a:buChar char="–"/>
              <a:defRPr/>
            </a:lvl6pPr>
            <a:lvl7pPr marL="3200400" lvl="6" indent="-3429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800"/>
              <a:buChar char="–"/>
              <a:defRPr/>
            </a:lvl8pPr>
            <a:lvl9pPr marL="4114800" lvl="8" indent="-3429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1" name="Google Shape;51;p21"/>
          <p:cNvSpPr txBox="1">
            <a:spLocks noGrp="1"/>
          </p:cNvSpPr>
          <p:nvPr>
            <p:ph type="body" idx="3"/>
          </p:nvPr>
        </p:nvSpPr>
        <p:spPr>
          <a:xfrm>
            <a:off x="4975398" y="2199634"/>
            <a:ext cx="3611880" cy="6325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SzPts val="1800"/>
              <a:buNone/>
              <a:defRPr sz="1800" b="1" cap="none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500"/>
              <a:buNone/>
              <a:defRPr sz="1500" b="1"/>
            </a:lvl2pPr>
            <a:lvl3pPr marL="1371600" lvl="2" indent="-2286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350"/>
              <a:buNone/>
              <a:defRPr sz="1350" b="1"/>
            </a:lvl3pPr>
            <a:lvl4pPr marL="1828800" lvl="3" indent="-2286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200"/>
              <a:buNone/>
              <a:defRPr sz="1200" b="1"/>
            </a:lvl4pPr>
            <a:lvl5pPr marL="2286000" lvl="4" indent="-2286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200"/>
              <a:buNone/>
              <a:defRPr sz="1200" b="1"/>
            </a:lvl5pPr>
            <a:lvl6pPr marL="2743200" lvl="5" indent="-2286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200"/>
              <a:buNone/>
              <a:defRPr sz="1200" b="1"/>
            </a:lvl6pPr>
            <a:lvl7pPr marL="3200400" lvl="6" indent="-2286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200"/>
              <a:buNone/>
              <a:defRPr sz="1200" b="1"/>
            </a:lvl7pPr>
            <a:lvl8pPr marL="3657600" lvl="7" indent="-2286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200"/>
              <a:buNone/>
              <a:defRPr sz="1200" b="1"/>
            </a:lvl8pPr>
            <a:lvl9pPr marL="4114800" lvl="8" indent="-2286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52" name="Google Shape;52;p21"/>
          <p:cNvSpPr txBox="1">
            <a:spLocks noGrp="1"/>
          </p:cNvSpPr>
          <p:nvPr>
            <p:ph type="body" idx="4"/>
          </p:nvPr>
        </p:nvSpPr>
        <p:spPr>
          <a:xfrm>
            <a:off x="4975398" y="2909102"/>
            <a:ext cx="3611880" cy="29963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800"/>
              <a:buChar char="–"/>
              <a:defRPr/>
            </a:lvl2pPr>
            <a:lvl3pPr marL="1371600" lvl="2" indent="-3429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800"/>
              <a:buChar char="–"/>
              <a:defRPr/>
            </a:lvl4pPr>
            <a:lvl5pPr marL="2286000" lvl="4" indent="-3429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800"/>
              <a:buChar char="–"/>
              <a:defRPr/>
            </a:lvl6pPr>
            <a:lvl7pPr marL="3200400" lvl="6" indent="-3429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800"/>
              <a:buChar char="–"/>
              <a:defRPr/>
            </a:lvl8pPr>
            <a:lvl9pPr marL="4114800" lvl="8" indent="-3429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3" name="Google Shape;53;p21"/>
          <p:cNvSpPr txBox="1">
            <a:spLocks noGrp="1"/>
          </p:cNvSpPr>
          <p:nvPr>
            <p:ph type="dt" idx="10"/>
          </p:nvPr>
        </p:nvSpPr>
        <p:spPr>
          <a:xfrm>
            <a:off x="938758" y="6375679"/>
            <a:ext cx="1747292" cy="348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21"/>
          <p:cNvSpPr txBox="1">
            <a:spLocks noGrp="1"/>
          </p:cNvSpPr>
          <p:nvPr>
            <p:ph type="ftr" idx="11"/>
          </p:nvPr>
        </p:nvSpPr>
        <p:spPr>
          <a:xfrm>
            <a:off x="3028950" y="6375679"/>
            <a:ext cx="3086100" cy="345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21"/>
          <p:cNvSpPr txBox="1">
            <a:spLocks noGrp="1"/>
          </p:cNvSpPr>
          <p:nvPr>
            <p:ph type="sldNum" idx="12"/>
          </p:nvPr>
        </p:nvSpPr>
        <p:spPr>
          <a:xfrm>
            <a:off x="6457951" y="6375679"/>
            <a:ext cx="2114549" cy="345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r-H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amo naslov" type="titleOnly">
  <p:cSld name="TITLE_ONLY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22"/>
          <p:cNvSpPr txBox="1">
            <a:spLocks noGrp="1"/>
          </p:cNvSpPr>
          <p:nvPr>
            <p:ph type="title"/>
          </p:nvPr>
        </p:nvSpPr>
        <p:spPr>
          <a:xfrm>
            <a:off x="938758" y="382385"/>
            <a:ext cx="7633742" cy="14921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22"/>
          <p:cNvSpPr txBox="1">
            <a:spLocks noGrp="1"/>
          </p:cNvSpPr>
          <p:nvPr>
            <p:ph type="dt" idx="10"/>
          </p:nvPr>
        </p:nvSpPr>
        <p:spPr>
          <a:xfrm>
            <a:off x="938758" y="6375679"/>
            <a:ext cx="1747292" cy="348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2"/>
          <p:cNvSpPr txBox="1">
            <a:spLocks noGrp="1"/>
          </p:cNvSpPr>
          <p:nvPr>
            <p:ph type="ftr" idx="11"/>
          </p:nvPr>
        </p:nvSpPr>
        <p:spPr>
          <a:xfrm>
            <a:off x="3028950" y="6375679"/>
            <a:ext cx="3086100" cy="345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2"/>
          <p:cNvSpPr txBox="1">
            <a:spLocks noGrp="1"/>
          </p:cNvSpPr>
          <p:nvPr>
            <p:ph type="sldNum" idx="12"/>
          </p:nvPr>
        </p:nvSpPr>
        <p:spPr>
          <a:xfrm>
            <a:off x="6457951" y="6375679"/>
            <a:ext cx="2114549" cy="345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r-H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azno" type="blank">
  <p:cSld name="BLANK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3"/>
          <p:cNvSpPr txBox="1">
            <a:spLocks noGrp="1"/>
          </p:cNvSpPr>
          <p:nvPr>
            <p:ph type="dt" idx="10"/>
          </p:nvPr>
        </p:nvSpPr>
        <p:spPr>
          <a:xfrm>
            <a:off x="938758" y="6375679"/>
            <a:ext cx="1747292" cy="348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3"/>
          <p:cNvSpPr txBox="1">
            <a:spLocks noGrp="1"/>
          </p:cNvSpPr>
          <p:nvPr>
            <p:ph type="ftr" idx="11"/>
          </p:nvPr>
        </p:nvSpPr>
        <p:spPr>
          <a:xfrm>
            <a:off x="3028950" y="6375679"/>
            <a:ext cx="3086100" cy="345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23"/>
          <p:cNvSpPr txBox="1">
            <a:spLocks noGrp="1"/>
          </p:cNvSpPr>
          <p:nvPr>
            <p:ph type="sldNum" idx="12"/>
          </p:nvPr>
        </p:nvSpPr>
        <p:spPr>
          <a:xfrm>
            <a:off x="6457951" y="6375679"/>
            <a:ext cx="2114549" cy="345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r-H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adržaj s opisom" type="objTx">
  <p:cSld name="OBJECT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4" title="right scallop background shape"/>
          <p:cNvSpPr/>
          <p:nvPr/>
        </p:nvSpPr>
        <p:spPr>
          <a:xfrm>
            <a:off x="5542359" y="0"/>
            <a:ext cx="3601641" cy="6858000"/>
          </a:xfrm>
          <a:custGeom>
            <a:avLst/>
            <a:gdLst/>
            <a:ahLst/>
            <a:cxnLst/>
            <a:rect l="l" t="t" r="r" b="b"/>
            <a:pathLst>
              <a:path w="3025" h="4320" extrusionOk="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</p:sp>
      <p:sp>
        <p:nvSpPr>
          <p:cNvPr id="67" name="Google Shape;67;p24"/>
          <p:cNvSpPr txBox="1">
            <a:spLocks noGrp="1"/>
          </p:cNvSpPr>
          <p:nvPr>
            <p:ph type="title"/>
          </p:nvPr>
        </p:nvSpPr>
        <p:spPr>
          <a:xfrm>
            <a:off x="6253414" y="457200"/>
            <a:ext cx="2319086" cy="11966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Gill Sans"/>
              <a:buNone/>
              <a:defRPr sz="1800" b="1" i="0" cap="none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24"/>
          <p:cNvSpPr txBox="1">
            <a:spLocks noGrp="1"/>
          </p:cNvSpPr>
          <p:nvPr>
            <p:ph type="body" idx="1"/>
          </p:nvPr>
        </p:nvSpPr>
        <p:spPr>
          <a:xfrm>
            <a:off x="573788" y="920377"/>
            <a:ext cx="4618814" cy="49851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2400"/>
              <a:buChar char="•"/>
              <a:defRPr sz="2400"/>
            </a:lvl1pPr>
            <a:lvl2pPr marL="914400" lvl="1" indent="-36195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2100"/>
              <a:buChar char="–"/>
              <a:defRPr sz="2100"/>
            </a:lvl2pPr>
            <a:lvl3pPr marL="1371600" lvl="2" indent="-3429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800"/>
              <a:buChar char="•"/>
              <a:defRPr sz="1800"/>
            </a:lvl3pPr>
            <a:lvl4pPr marL="1828800" lvl="3" indent="-32385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500"/>
              <a:buChar char="–"/>
              <a:defRPr sz="1500"/>
            </a:lvl4pPr>
            <a:lvl5pPr marL="2286000" lvl="4" indent="-32385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500"/>
              <a:buChar char="•"/>
              <a:defRPr sz="1500"/>
            </a:lvl5pPr>
            <a:lvl6pPr marL="2743200" lvl="5" indent="-32385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500"/>
              <a:buChar char="–"/>
              <a:defRPr sz="1500"/>
            </a:lvl6pPr>
            <a:lvl7pPr marL="3200400" lvl="6" indent="-32385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500"/>
              <a:buChar char="•"/>
              <a:defRPr sz="1500"/>
            </a:lvl7pPr>
            <a:lvl8pPr marL="3657600" lvl="7" indent="-32385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500"/>
              <a:buChar char="–"/>
              <a:defRPr sz="1500"/>
            </a:lvl8pPr>
            <a:lvl9pPr marL="4114800" lvl="8" indent="-32385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69" name="Google Shape;69;p24"/>
          <p:cNvSpPr txBox="1">
            <a:spLocks noGrp="1"/>
          </p:cNvSpPr>
          <p:nvPr>
            <p:ph type="body" idx="2"/>
          </p:nvPr>
        </p:nvSpPr>
        <p:spPr>
          <a:xfrm>
            <a:off x="6253414" y="1741336"/>
            <a:ext cx="2319086" cy="4164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2"/>
                </a:solidFill>
              </a:defRPr>
            </a:lvl1pPr>
            <a:lvl2pPr marL="914400" lvl="1" indent="-2286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050"/>
              <a:buNone/>
              <a:defRPr sz="1050"/>
            </a:lvl2pPr>
            <a:lvl3pPr marL="1371600" lvl="2" indent="-2286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900"/>
              <a:buNone/>
              <a:defRPr sz="900"/>
            </a:lvl3pPr>
            <a:lvl4pPr marL="1828800" lvl="3" indent="-2286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750"/>
              <a:buNone/>
              <a:defRPr sz="750"/>
            </a:lvl4pPr>
            <a:lvl5pPr marL="2286000" lvl="4" indent="-2286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750"/>
              <a:buNone/>
              <a:defRPr sz="750"/>
            </a:lvl5pPr>
            <a:lvl6pPr marL="2743200" lvl="5" indent="-2286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750"/>
              <a:buNone/>
              <a:defRPr sz="750"/>
            </a:lvl6pPr>
            <a:lvl7pPr marL="3200400" lvl="6" indent="-2286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750"/>
              <a:buNone/>
              <a:defRPr sz="750"/>
            </a:lvl7pPr>
            <a:lvl8pPr marL="3657600" lvl="7" indent="-2286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750"/>
              <a:buNone/>
              <a:defRPr sz="750"/>
            </a:lvl8pPr>
            <a:lvl9pPr marL="4114800" lvl="8" indent="-2286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750"/>
              <a:buNone/>
              <a:defRPr sz="750"/>
            </a:lvl9pPr>
          </a:lstStyle>
          <a:p>
            <a:endParaRPr/>
          </a:p>
        </p:txBody>
      </p:sp>
      <p:sp>
        <p:nvSpPr>
          <p:cNvPr id="70" name="Google Shape;70;p24"/>
          <p:cNvSpPr txBox="1">
            <a:spLocks noGrp="1"/>
          </p:cNvSpPr>
          <p:nvPr>
            <p:ph type="dt" idx="10"/>
          </p:nvPr>
        </p:nvSpPr>
        <p:spPr>
          <a:xfrm>
            <a:off x="573789" y="6375679"/>
            <a:ext cx="925016" cy="348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24"/>
          <p:cNvSpPr txBox="1">
            <a:spLocks noGrp="1"/>
          </p:cNvSpPr>
          <p:nvPr>
            <p:ph type="ftr" idx="11"/>
          </p:nvPr>
        </p:nvSpPr>
        <p:spPr>
          <a:xfrm>
            <a:off x="1577716" y="6375679"/>
            <a:ext cx="2611634" cy="345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4"/>
          <p:cNvSpPr txBox="1">
            <a:spLocks noGrp="1"/>
          </p:cNvSpPr>
          <p:nvPr>
            <p:ph type="sldNum" idx="12"/>
          </p:nvPr>
        </p:nvSpPr>
        <p:spPr>
          <a:xfrm>
            <a:off x="4268261" y="6375679"/>
            <a:ext cx="924342" cy="345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r-HR"/>
              <a:t>‹#›</a:t>
            </a:fld>
            <a:endParaRPr/>
          </a:p>
        </p:txBody>
      </p:sp>
      <p:sp>
        <p:nvSpPr>
          <p:cNvPr id="73" name="Google Shape;73;p24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74;p24" title="left edge border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lika s opisom" type="picTx">
  <p:cSld name="PICTURE_WITH_CAPTION_TEXT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25"/>
          <p:cNvSpPr>
            <a:spLocks noGrp="1"/>
          </p:cNvSpPr>
          <p:nvPr>
            <p:ph type="pic" idx="2"/>
          </p:nvPr>
        </p:nvSpPr>
        <p:spPr>
          <a:xfrm>
            <a:off x="212598" y="1"/>
            <a:ext cx="5516689" cy="6857999"/>
          </a:xfrm>
          <a:prstGeom prst="rect">
            <a:avLst/>
          </a:prstGeom>
          <a:noFill/>
          <a:ln>
            <a:noFill/>
          </a:ln>
        </p:spPr>
      </p:sp>
      <p:sp>
        <p:nvSpPr>
          <p:cNvPr id="77" name="Google Shape;77;p25" title="right scallop background shape"/>
          <p:cNvSpPr/>
          <p:nvPr/>
        </p:nvSpPr>
        <p:spPr>
          <a:xfrm>
            <a:off x="5542359" y="0"/>
            <a:ext cx="3601641" cy="6858000"/>
          </a:xfrm>
          <a:custGeom>
            <a:avLst/>
            <a:gdLst/>
            <a:ahLst/>
            <a:cxnLst/>
            <a:rect l="l" t="t" r="r" b="b"/>
            <a:pathLst>
              <a:path w="3025" h="4320" extrusionOk="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</p:sp>
      <p:sp>
        <p:nvSpPr>
          <p:cNvPr id="78" name="Google Shape;78;p25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79;p25"/>
          <p:cNvSpPr txBox="1">
            <a:spLocks noGrp="1"/>
          </p:cNvSpPr>
          <p:nvPr>
            <p:ph type="title"/>
          </p:nvPr>
        </p:nvSpPr>
        <p:spPr>
          <a:xfrm>
            <a:off x="6253413" y="457200"/>
            <a:ext cx="2319088" cy="11966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Gill Sans"/>
              <a:buNone/>
              <a:defRPr sz="1800" b="1" i="0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25"/>
          <p:cNvSpPr txBox="1">
            <a:spLocks noGrp="1"/>
          </p:cNvSpPr>
          <p:nvPr>
            <p:ph type="body" idx="1"/>
          </p:nvPr>
        </p:nvSpPr>
        <p:spPr>
          <a:xfrm>
            <a:off x="6253413" y="1741336"/>
            <a:ext cx="2319088" cy="4164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2"/>
                </a:solidFill>
              </a:defRPr>
            </a:lvl1pPr>
            <a:lvl2pPr marL="914400" lvl="1" indent="-2286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050"/>
              <a:buNone/>
              <a:defRPr sz="1050"/>
            </a:lvl2pPr>
            <a:lvl3pPr marL="1371600" lvl="2" indent="-2286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900"/>
              <a:buNone/>
              <a:defRPr sz="900"/>
            </a:lvl3pPr>
            <a:lvl4pPr marL="1828800" lvl="3" indent="-2286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750"/>
              <a:buNone/>
              <a:defRPr sz="750"/>
            </a:lvl4pPr>
            <a:lvl5pPr marL="2286000" lvl="4" indent="-2286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750"/>
              <a:buNone/>
              <a:defRPr sz="750"/>
            </a:lvl5pPr>
            <a:lvl6pPr marL="2743200" lvl="5" indent="-2286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750"/>
              <a:buNone/>
              <a:defRPr sz="750"/>
            </a:lvl6pPr>
            <a:lvl7pPr marL="3200400" lvl="6" indent="-2286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750"/>
              <a:buNone/>
              <a:defRPr sz="750"/>
            </a:lvl7pPr>
            <a:lvl8pPr marL="3657600" lvl="7" indent="-2286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750"/>
              <a:buNone/>
              <a:defRPr sz="750"/>
            </a:lvl8pPr>
            <a:lvl9pPr marL="4114800" lvl="8" indent="-2286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750"/>
              <a:buNone/>
              <a:defRPr sz="750"/>
            </a:lvl9pPr>
          </a:lstStyle>
          <a:p>
            <a:endParaRPr/>
          </a:p>
        </p:txBody>
      </p:sp>
      <p:sp>
        <p:nvSpPr>
          <p:cNvPr id="81" name="Google Shape;81;p25"/>
          <p:cNvSpPr txBox="1">
            <a:spLocks noGrp="1"/>
          </p:cNvSpPr>
          <p:nvPr>
            <p:ph type="dt" idx="10"/>
          </p:nvPr>
        </p:nvSpPr>
        <p:spPr>
          <a:xfrm>
            <a:off x="574463" y="6375679"/>
            <a:ext cx="924342" cy="348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25"/>
          <p:cNvSpPr txBox="1">
            <a:spLocks noGrp="1"/>
          </p:cNvSpPr>
          <p:nvPr>
            <p:ph type="ftr" idx="11"/>
          </p:nvPr>
        </p:nvSpPr>
        <p:spPr>
          <a:xfrm>
            <a:off x="1577716" y="6375679"/>
            <a:ext cx="2611634" cy="345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25"/>
          <p:cNvSpPr txBox="1">
            <a:spLocks noGrp="1"/>
          </p:cNvSpPr>
          <p:nvPr>
            <p:ph type="sldNum" idx="12"/>
          </p:nvPr>
        </p:nvSpPr>
        <p:spPr>
          <a:xfrm>
            <a:off x="4256153" y="6375679"/>
            <a:ext cx="947460" cy="345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r-HR"/>
              <a:t>‹#›</a:t>
            </a:fld>
            <a:endParaRPr/>
          </a:p>
        </p:txBody>
      </p:sp>
      <p:sp>
        <p:nvSpPr>
          <p:cNvPr id="84" name="Google Shape;84;p25" title="left edge border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aslov i okomiti tekst" type="vertTx">
  <p:cSld name="VERTICAL_TEXT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6"/>
          <p:cNvSpPr txBox="1">
            <a:spLocks noGrp="1"/>
          </p:cNvSpPr>
          <p:nvPr>
            <p:ph type="title"/>
          </p:nvPr>
        </p:nvSpPr>
        <p:spPr>
          <a:xfrm>
            <a:off x="938758" y="382385"/>
            <a:ext cx="7633742" cy="14921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26"/>
          <p:cNvSpPr txBox="1">
            <a:spLocks noGrp="1"/>
          </p:cNvSpPr>
          <p:nvPr>
            <p:ph type="body" idx="1"/>
          </p:nvPr>
        </p:nvSpPr>
        <p:spPr>
          <a:xfrm rot="5400000">
            <a:off x="2958834" y="265927"/>
            <a:ext cx="3593591" cy="76337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800"/>
              <a:buChar char="–"/>
              <a:defRPr/>
            </a:lvl2pPr>
            <a:lvl3pPr marL="1371600" lvl="2" indent="-3429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800"/>
              <a:buChar char="–"/>
              <a:defRPr/>
            </a:lvl4pPr>
            <a:lvl5pPr marL="2286000" lvl="4" indent="-3429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800"/>
              <a:buChar char="–"/>
              <a:defRPr/>
            </a:lvl6pPr>
            <a:lvl7pPr marL="3200400" lvl="6" indent="-3429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800"/>
              <a:buChar char="–"/>
              <a:defRPr/>
            </a:lvl8pPr>
            <a:lvl9pPr marL="4114800" lvl="8" indent="-3429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8" name="Google Shape;88;p26"/>
          <p:cNvSpPr txBox="1">
            <a:spLocks noGrp="1"/>
          </p:cNvSpPr>
          <p:nvPr>
            <p:ph type="dt" idx="10"/>
          </p:nvPr>
        </p:nvSpPr>
        <p:spPr>
          <a:xfrm>
            <a:off x="938758" y="6375679"/>
            <a:ext cx="1747292" cy="348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26"/>
          <p:cNvSpPr txBox="1">
            <a:spLocks noGrp="1"/>
          </p:cNvSpPr>
          <p:nvPr>
            <p:ph type="ftr" idx="11"/>
          </p:nvPr>
        </p:nvSpPr>
        <p:spPr>
          <a:xfrm>
            <a:off x="3028950" y="6375679"/>
            <a:ext cx="3086100" cy="345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26"/>
          <p:cNvSpPr txBox="1">
            <a:spLocks noGrp="1"/>
          </p:cNvSpPr>
          <p:nvPr>
            <p:ph type="sldNum" idx="12"/>
          </p:nvPr>
        </p:nvSpPr>
        <p:spPr>
          <a:xfrm>
            <a:off x="6457951" y="6375679"/>
            <a:ext cx="2114549" cy="345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r-H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komiti naslov i tekst" type="vertTitleAndTx">
  <p:cSld name="VERTICAL_TITLE_AND_VERTICAL_TEXT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7"/>
          <p:cNvSpPr txBox="1">
            <a:spLocks noGrp="1"/>
          </p:cNvSpPr>
          <p:nvPr>
            <p:ph type="title"/>
          </p:nvPr>
        </p:nvSpPr>
        <p:spPr>
          <a:xfrm rot="5400000">
            <a:off x="4982674" y="2296623"/>
            <a:ext cx="5600404" cy="17719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27"/>
          <p:cNvSpPr txBox="1">
            <a:spLocks noGrp="1"/>
          </p:cNvSpPr>
          <p:nvPr>
            <p:ph type="body" idx="1"/>
          </p:nvPr>
        </p:nvSpPr>
        <p:spPr>
          <a:xfrm rot="5400000">
            <a:off x="1047531" y="277830"/>
            <a:ext cx="5600404" cy="5809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800"/>
              <a:buChar char="–"/>
              <a:defRPr/>
            </a:lvl2pPr>
            <a:lvl3pPr marL="1371600" lvl="2" indent="-3429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800"/>
              <a:buChar char="–"/>
              <a:defRPr/>
            </a:lvl4pPr>
            <a:lvl5pPr marL="2286000" lvl="4" indent="-3429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800"/>
              <a:buChar char="–"/>
              <a:defRPr/>
            </a:lvl6pPr>
            <a:lvl7pPr marL="3200400" lvl="6" indent="-3429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800"/>
              <a:buChar char="–"/>
              <a:defRPr/>
            </a:lvl8pPr>
            <a:lvl9pPr marL="4114800" lvl="8" indent="-3429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4" name="Google Shape;94;p27"/>
          <p:cNvSpPr txBox="1">
            <a:spLocks noGrp="1"/>
          </p:cNvSpPr>
          <p:nvPr>
            <p:ph type="dt" idx="10"/>
          </p:nvPr>
        </p:nvSpPr>
        <p:spPr>
          <a:xfrm>
            <a:off x="938758" y="6375679"/>
            <a:ext cx="1747292" cy="348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27"/>
          <p:cNvSpPr txBox="1">
            <a:spLocks noGrp="1"/>
          </p:cNvSpPr>
          <p:nvPr>
            <p:ph type="ftr" idx="11"/>
          </p:nvPr>
        </p:nvSpPr>
        <p:spPr>
          <a:xfrm>
            <a:off x="3028950" y="6375679"/>
            <a:ext cx="3086100" cy="345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27"/>
          <p:cNvSpPr txBox="1">
            <a:spLocks noGrp="1"/>
          </p:cNvSpPr>
          <p:nvPr>
            <p:ph type="sldNum" idx="12"/>
          </p:nvPr>
        </p:nvSpPr>
        <p:spPr>
          <a:xfrm>
            <a:off x="6457951" y="6375679"/>
            <a:ext cx="2114549" cy="345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r-H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6"/>
          <p:cNvSpPr txBox="1">
            <a:spLocks noGrp="1"/>
          </p:cNvSpPr>
          <p:nvPr>
            <p:ph type="title"/>
          </p:nvPr>
        </p:nvSpPr>
        <p:spPr>
          <a:xfrm>
            <a:off x="938758" y="382385"/>
            <a:ext cx="7633742" cy="14921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100"/>
              <a:buFont typeface="Impact"/>
              <a:buNone/>
              <a:defRPr sz="5100" b="0" i="0" u="none" strike="noStrike" cap="none">
                <a:solidFill>
                  <a:schemeClr val="dk2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6"/>
          <p:cNvSpPr txBox="1">
            <a:spLocks noGrp="1"/>
          </p:cNvSpPr>
          <p:nvPr>
            <p:ph type="body" idx="1"/>
          </p:nvPr>
        </p:nvSpPr>
        <p:spPr>
          <a:xfrm>
            <a:off x="938758" y="2286002"/>
            <a:ext cx="7633742" cy="35935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55600" algn="l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914400" marR="0" lvl="1" indent="-342900" algn="l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Gill Sans"/>
              <a:buChar char="–"/>
              <a:defRPr sz="1800" b="0" i="0" u="none" strike="noStrike" cap="non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1371600" marR="0" lvl="2" indent="-330200" algn="l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1828800" marR="0" lvl="3" indent="-317500" algn="l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Gill Sans"/>
              <a:buChar char="–"/>
              <a:defRPr sz="1400" b="0" i="0" u="none" strike="noStrike" cap="non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2286000" marR="0" lvl="4" indent="-317500" algn="l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2743200" marR="0" lvl="5" indent="-317500" algn="l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Gill Sans"/>
              <a:buChar char="–"/>
              <a:defRPr sz="1400" b="0" i="0" u="none" strike="noStrike" cap="non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3200400" marR="0" lvl="6" indent="-317500" algn="l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3657600" marR="0" lvl="7" indent="-317500" algn="l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Gill Sans"/>
              <a:buChar char="–"/>
              <a:defRPr sz="1400" b="0" i="0" u="none" strike="noStrike" cap="non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4114800" marR="0" lvl="8" indent="-317500" algn="l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endParaRPr/>
          </a:p>
        </p:txBody>
      </p:sp>
      <p:sp>
        <p:nvSpPr>
          <p:cNvPr id="8" name="Google Shape;8;p16"/>
          <p:cNvSpPr txBox="1">
            <a:spLocks noGrp="1"/>
          </p:cNvSpPr>
          <p:nvPr>
            <p:ph type="dt" idx="10"/>
          </p:nvPr>
        </p:nvSpPr>
        <p:spPr>
          <a:xfrm>
            <a:off x="938758" y="6375679"/>
            <a:ext cx="1747292" cy="348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 b="0" i="0" u="none" strike="noStrike" cap="non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endParaRPr/>
          </a:p>
        </p:txBody>
      </p:sp>
      <p:sp>
        <p:nvSpPr>
          <p:cNvPr id="9" name="Google Shape;9;p16"/>
          <p:cNvSpPr txBox="1">
            <a:spLocks noGrp="1"/>
          </p:cNvSpPr>
          <p:nvPr>
            <p:ph type="ftr" idx="11"/>
          </p:nvPr>
        </p:nvSpPr>
        <p:spPr>
          <a:xfrm>
            <a:off x="3028950" y="6375679"/>
            <a:ext cx="3086100" cy="345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 b="0" i="0" u="none" strike="noStrike" cap="non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endParaRPr/>
          </a:p>
        </p:txBody>
      </p:sp>
      <p:sp>
        <p:nvSpPr>
          <p:cNvPr id="10" name="Google Shape;10;p16"/>
          <p:cNvSpPr txBox="1">
            <a:spLocks noGrp="1"/>
          </p:cNvSpPr>
          <p:nvPr>
            <p:ph type="sldNum" idx="12"/>
          </p:nvPr>
        </p:nvSpPr>
        <p:spPr>
          <a:xfrm>
            <a:off x="6457951" y="6375679"/>
            <a:ext cx="2114549" cy="345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0" marR="0" lvl="5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0" marR="0" lvl="6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0" marR="0" lvl="7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0" marR="0" lvl="8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r-HR"/>
              <a:t>‹#›</a:t>
            </a:fld>
            <a:endParaRPr/>
          </a:p>
        </p:txBody>
      </p:sp>
      <p:sp>
        <p:nvSpPr>
          <p:cNvPr id="11" name="Google Shape;11;p16"/>
          <p:cNvSpPr/>
          <p:nvPr/>
        </p:nvSpPr>
        <p:spPr>
          <a:xfrm>
            <a:off x="8931402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16" title="right edge border"/>
          <p:cNvSpPr/>
          <p:nvPr/>
        </p:nvSpPr>
        <p:spPr>
          <a:xfrm>
            <a:off x="8931402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13;p16"/>
          <p:cNvSpPr/>
          <p:nvPr/>
        </p:nvSpPr>
        <p:spPr>
          <a:xfrm>
            <a:off x="1" y="0"/>
            <a:ext cx="679090" cy="6858000"/>
          </a:xfrm>
          <a:custGeom>
            <a:avLst/>
            <a:gdLst/>
            <a:ahLst/>
            <a:cxnLst/>
            <a:rect l="l" t="t" r="r" b="b"/>
            <a:pathLst>
              <a:path w="211" h="2160" extrusionOk="0">
                <a:moveTo>
                  <a:pt x="155" y="1728"/>
                </a:moveTo>
                <a:cubicBezTo>
                  <a:pt x="155" y="1620"/>
                  <a:pt x="211" y="1620"/>
                  <a:pt x="211" y="1512"/>
                </a:cubicBezTo>
                <a:cubicBezTo>
                  <a:pt x="211" y="1404"/>
                  <a:pt x="155" y="1404"/>
                  <a:pt x="155" y="1296"/>
                </a:cubicBezTo>
                <a:cubicBezTo>
                  <a:pt x="155" y="1188"/>
                  <a:pt x="211" y="1188"/>
                  <a:pt x="211" y="1080"/>
                </a:cubicBezTo>
                <a:cubicBezTo>
                  <a:pt x="211" y="972"/>
                  <a:pt x="155" y="972"/>
                  <a:pt x="155" y="864"/>
                </a:cubicBezTo>
                <a:cubicBezTo>
                  <a:pt x="155" y="756"/>
                  <a:pt x="211" y="756"/>
                  <a:pt x="211" y="648"/>
                </a:cubicBezTo>
                <a:cubicBezTo>
                  <a:pt x="211" y="540"/>
                  <a:pt x="155" y="540"/>
                  <a:pt x="155" y="432"/>
                </a:cubicBezTo>
                <a:cubicBezTo>
                  <a:pt x="155" y="324"/>
                  <a:pt x="211" y="324"/>
                  <a:pt x="211" y="216"/>
                </a:cubicBezTo>
                <a:cubicBezTo>
                  <a:pt x="211" y="108"/>
                  <a:pt x="155" y="108"/>
                  <a:pt x="155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2160"/>
                  <a:pt x="0" y="2160"/>
                  <a:pt x="0" y="2160"/>
                </a:cubicBezTo>
                <a:cubicBezTo>
                  <a:pt x="155" y="2160"/>
                  <a:pt x="155" y="2160"/>
                  <a:pt x="155" y="2160"/>
                </a:cubicBezTo>
                <a:cubicBezTo>
                  <a:pt x="155" y="2052"/>
                  <a:pt x="211" y="2052"/>
                  <a:pt x="211" y="1944"/>
                </a:cubicBezTo>
                <a:cubicBezTo>
                  <a:pt x="211" y="1836"/>
                  <a:pt x="155" y="1836"/>
                  <a:pt x="155" y="1728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pos="594">
          <p15:clr>
            <a:srgbClr val="F26B43"/>
          </p15:clr>
        </p15:guide>
        <p15:guide id="4" pos="5400">
          <p15:clr>
            <a:srgbClr val="F26B43"/>
          </p15:clr>
        </p15:guide>
        <p15:guide id="5" orient="horz" pos="4008">
          <p15:clr>
            <a:srgbClr val="F26B43"/>
          </p15:clr>
        </p15:guide>
        <p15:guide id="6" orient="horz" pos="1440">
          <p15:clr>
            <a:srgbClr val="F26B43"/>
          </p15:clr>
        </p15:guide>
        <p15:guide id="7" orient="horz" pos="3720">
          <p15:clr>
            <a:srgbClr val="F26B43"/>
          </p15:clr>
        </p15:guide>
        <p15:guide id="8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"/>
          <p:cNvSpPr txBox="1">
            <a:spLocks noGrp="1"/>
          </p:cNvSpPr>
          <p:nvPr>
            <p:ph type="ctrTitle"/>
          </p:nvPr>
        </p:nvSpPr>
        <p:spPr>
          <a:xfrm>
            <a:off x="685800" y="660400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Impact"/>
              <a:buNone/>
            </a:pPr>
            <a:r>
              <a:rPr lang="hr-HR" sz="3600" dirty="0"/>
              <a:t>DRŽAVNA POTPORA I POTICAJI RAZVOJA MALOG PODUZETNIŠTVA</a:t>
            </a:r>
            <a:endParaRPr sz="3600" dirty="0"/>
          </a:p>
        </p:txBody>
      </p:sp>
      <p:sp>
        <p:nvSpPr>
          <p:cNvPr id="102" name="Google Shape;102;p1"/>
          <p:cNvSpPr txBox="1">
            <a:spLocks noGrp="1"/>
          </p:cNvSpPr>
          <p:nvPr>
            <p:ph type="subTitle" idx="1"/>
          </p:nvPr>
        </p:nvSpPr>
        <p:spPr>
          <a:xfrm>
            <a:off x="1371600" y="2849880"/>
            <a:ext cx="6400800" cy="1554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hr-HR" sz="3600" b="1">
                <a:solidFill>
                  <a:schemeClr val="dk2"/>
                </a:solidFill>
              </a:rPr>
              <a:t>PODUZETNIČKA INFRASTRUKTURA</a:t>
            </a:r>
            <a:endParaRPr sz="3600" b="1">
              <a:solidFill>
                <a:schemeClr val="dk2"/>
              </a:solidFill>
            </a:endParaRPr>
          </a:p>
        </p:txBody>
      </p:sp>
      <p:sp>
        <p:nvSpPr>
          <p:cNvPr id="103" name="Google Shape;103;p1"/>
          <p:cNvSpPr txBox="1"/>
          <p:nvPr/>
        </p:nvSpPr>
        <p:spPr>
          <a:xfrm>
            <a:off x="3230880" y="5486400"/>
            <a:ext cx="522732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2400" b="0" i="0" u="none" strike="noStrike" cap="none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Izradila: Marina Juriša, </a:t>
            </a:r>
            <a:r>
              <a:rPr lang="hr-HR" sz="2400" b="0" i="0" u="none" strike="noStrike" cap="none" dirty="0" err="1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dipl.oec</a:t>
            </a:r>
            <a:endParaRPr sz="2400" b="0" i="0" u="none" strike="noStrike" cap="none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"/>
          <p:cNvSpPr txBox="1">
            <a:spLocks noGrp="1"/>
          </p:cNvSpPr>
          <p:nvPr>
            <p:ph type="title"/>
          </p:nvPr>
        </p:nvSpPr>
        <p:spPr>
          <a:xfrm>
            <a:off x="938758" y="382385"/>
            <a:ext cx="7633742" cy="14921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100"/>
              <a:buFont typeface="Impact"/>
              <a:buNone/>
            </a:pPr>
            <a:r>
              <a:rPr lang="hr-HR" sz="5100" cap="none">
                <a:solidFill>
                  <a:schemeClr val="dk2"/>
                </a:solidFill>
                <a:latin typeface="Impact"/>
                <a:ea typeface="Impact"/>
                <a:cs typeface="Impact"/>
                <a:sym typeface="Impact"/>
              </a:rPr>
              <a:t>PODUZETNIČKA INFRASTRUKTURA</a:t>
            </a:r>
            <a:endParaRPr/>
          </a:p>
        </p:txBody>
      </p:sp>
      <p:sp>
        <p:nvSpPr>
          <p:cNvPr id="109" name="Google Shape;109;p2"/>
          <p:cNvSpPr txBox="1">
            <a:spLocks noGrp="1"/>
          </p:cNvSpPr>
          <p:nvPr>
            <p:ph type="body" idx="1"/>
          </p:nvPr>
        </p:nvSpPr>
        <p:spPr>
          <a:xfrm>
            <a:off x="938758" y="2286002"/>
            <a:ext cx="7633742" cy="35935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1016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endParaRPr/>
          </a:p>
          <a:p>
            <a:pPr marL="228600" lvl="0" indent="-228600" algn="l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2400"/>
              <a:buChar char="•"/>
            </a:pPr>
            <a:r>
              <a:rPr lang="hr-HR" sz="24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Poduzetničke zone (i slobodne zone)</a:t>
            </a:r>
            <a:endParaRPr sz="24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lvl="0" indent="-228600" algn="l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2400"/>
              <a:buChar char="•"/>
            </a:pPr>
            <a:r>
              <a:rPr lang="hr-HR" sz="24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Poduzetničke potporne institucije</a:t>
            </a:r>
            <a:endParaRPr sz="24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3"/>
          <p:cNvSpPr txBox="1">
            <a:spLocks noGrp="1"/>
          </p:cNvSpPr>
          <p:nvPr>
            <p:ph type="title"/>
          </p:nvPr>
        </p:nvSpPr>
        <p:spPr>
          <a:xfrm>
            <a:off x="938758" y="382385"/>
            <a:ext cx="7633742" cy="14921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100"/>
              <a:buFont typeface="Impact"/>
              <a:buNone/>
            </a:pPr>
            <a:r>
              <a:rPr lang="hr-HR" sz="5100" cap="none">
                <a:solidFill>
                  <a:schemeClr val="dk2"/>
                </a:solidFill>
                <a:latin typeface="Impact"/>
                <a:ea typeface="Impact"/>
                <a:cs typeface="Impact"/>
                <a:sym typeface="Impact"/>
              </a:rPr>
              <a:t>SVRHA I CILJEVI</a:t>
            </a:r>
            <a:endParaRPr/>
          </a:p>
        </p:txBody>
      </p:sp>
      <p:sp>
        <p:nvSpPr>
          <p:cNvPr id="115" name="Google Shape;115;p3"/>
          <p:cNvSpPr txBox="1">
            <a:spLocks noGrp="1"/>
          </p:cNvSpPr>
          <p:nvPr>
            <p:ph type="body" idx="1"/>
          </p:nvPr>
        </p:nvSpPr>
        <p:spPr>
          <a:xfrm>
            <a:off x="938758" y="2286002"/>
            <a:ext cx="7633742" cy="35935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1016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endParaRPr/>
          </a:p>
          <a:p>
            <a:pPr marL="228600" lvl="0" indent="-228600" algn="l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2400"/>
              <a:buChar char="•"/>
            </a:pPr>
            <a:r>
              <a:rPr lang="hr-HR" sz="24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Osiguravanje pravovremenih informacija</a:t>
            </a:r>
            <a:endParaRPr sz="24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lvl="0" indent="-228600" algn="l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2400"/>
              <a:buChar char="•"/>
            </a:pPr>
            <a:r>
              <a:rPr lang="hr-HR" sz="24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Pružanje stručne, financijske i savjetodavne pomoći</a:t>
            </a:r>
            <a:endParaRPr sz="24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lvl="0" indent="-228600" algn="l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2400"/>
              <a:buChar char="•"/>
            </a:pPr>
            <a:r>
              <a:rPr lang="hr-HR" sz="24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Organizacija seminara</a:t>
            </a:r>
            <a:endParaRPr sz="24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4"/>
          <p:cNvSpPr txBox="1">
            <a:spLocks noGrp="1"/>
          </p:cNvSpPr>
          <p:nvPr>
            <p:ph type="title"/>
          </p:nvPr>
        </p:nvSpPr>
        <p:spPr>
          <a:xfrm>
            <a:off x="938758" y="382385"/>
            <a:ext cx="7633742" cy="14921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100"/>
              <a:buFont typeface="Impact"/>
              <a:buNone/>
            </a:pPr>
            <a:r>
              <a:rPr lang="hr-HR" sz="5100" cap="none">
                <a:solidFill>
                  <a:schemeClr val="dk2"/>
                </a:solidFill>
                <a:latin typeface="Impact"/>
                <a:ea typeface="Impact"/>
                <a:cs typeface="Impact"/>
                <a:sym typeface="Impact"/>
              </a:rPr>
              <a:t>PODUZETNIČKE ZONE</a:t>
            </a:r>
            <a:endParaRPr/>
          </a:p>
        </p:txBody>
      </p:sp>
      <p:sp>
        <p:nvSpPr>
          <p:cNvPr id="121" name="Google Shape;121;p4"/>
          <p:cNvSpPr txBox="1">
            <a:spLocks noGrp="1"/>
          </p:cNvSpPr>
          <p:nvPr>
            <p:ph type="body" idx="1"/>
          </p:nvPr>
        </p:nvSpPr>
        <p:spPr>
          <a:xfrm>
            <a:off x="938758" y="1600200"/>
            <a:ext cx="7748042" cy="4053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hr-HR" sz="24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Područje namijenjeno gospodarskim djelatnostima.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SzPts val="2000"/>
              <a:buNone/>
            </a:pPr>
            <a:endParaRPr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lvl="0" indent="-2286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SzPts val="2400"/>
              <a:buChar char="•"/>
            </a:pPr>
            <a:r>
              <a:rPr lang="hr-HR" sz="24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Rješavanje pitanja poslovnih prostora</a:t>
            </a:r>
            <a:endParaRPr sz="24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SzPts val="2400"/>
              <a:buNone/>
            </a:pPr>
            <a:endParaRPr sz="24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lvl="0" indent="-2286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SzPts val="2400"/>
              <a:buChar char="•"/>
            </a:pPr>
            <a:r>
              <a:rPr lang="hr-HR" sz="24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Zajednički koriste opremljene i organizirane prostore i raspoložive resurse poduzetničke zone od strane svih poduzetnika i time racionaliziraju troškove svog poslovanja.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SzPts val="2400"/>
              <a:buNone/>
            </a:pPr>
            <a:endParaRPr sz="24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lvl="0" indent="-2286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SzPts val="2400"/>
              <a:buChar char="•"/>
            </a:pPr>
            <a:r>
              <a:rPr lang="hr-HR" sz="24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Vrste: poslovne, gospodarske, industrijske</a:t>
            </a:r>
            <a:endParaRPr sz="24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5"/>
          <p:cNvSpPr txBox="1">
            <a:spLocks noGrp="1"/>
          </p:cNvSpPr>
          <p:nvPr>
            <p:ph type="title"/>
          </p:nvPr>
        </p:nvSpPr>
        <p:spPr>
          <a:xfrm>
            <a:off x="938758" y="382385"/>
            <a:ext cx="7633742" cy="14921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100"/>
              <a:buFont typeface="Impact"/>
              <a:buNone/>
            </a:pPr>
            <a:r>
              <a:rPr lang="hr-HR" sz="5100" cap="none">
                <a:solidFill>
                  <a:schemeClr val="dk2"/>
                </a:solidFill>
                <a:latin typeface="Impact"/>
                <a:ea typeface="Impact"/>
                <a:cs typeface="Impact"/>
                <a:sym typeface="Impact"/>
              </a:rPr>
              <a:t>SLOBODNE ZONE</a:t>
            </a:r>
            <a:endParaRPr/>
          </a:p>
        </p:txBody>
      </p:sp>
      <p:sp>
        <p:nvSpPr>
          <p:cNvPr id="127" name="Google Shape;127;p5"/>
          <p:cNvSpPr txBox="1">
            <a:spLocks noGrp="1"/>
          </p:cNvSpPr>
          <p:nvPr>
            <p:ph type="body" idx="1"/>
          </p:nvPr>
        </p:nvSpPr>
        <p:spPr>
          <a:xfrm>
            <a:off x="938758" y="1524000"/>
            <a:ext cx="7633742" cy="43555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762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marL="228600" lvl="0" indent="-228600" algn="l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2400"/>
              <a:buChar char="•"/>
            </a:pPr>
            <a:r>
              <a:rPr lang="hr-HR" sz="24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Slobodna zona je  dio teritorija RH koji je posebno ograđen i označen, gdje se djelatnosti obavljaju uz posebne uvjete (primjenu posebnih carinskih i poreznih olakšica). </a:t>
            </a:r>
            <a:endParaRPr sz="24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2400"/>
              <a:buNone/>
            </a:pPr>
            <a:endParaRPr sz="24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lvl="0" indent="-228600" algn="l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2400"/>
              <a:buChar char="•"/>
            </a:pPr>
            <a:r>
              <a:rPr lang="hr-HR" sz="24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Osnovane uz važne luke i prometnice</a:t>
            </a:r>
            <a:endParaRPr/>
          </a:p>
          <a:p>
            <a:pPr marL="0" lvl="0" indent="0" algn="l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2400"/>
              <a:buNone/>
            </a:pPr>
            <a:endParaRPr sz="24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6"/>
          <p:cNvSpPr txBox="1">
            <a:spLocks noGrp="1"/>
          </p:cNvSpPr>
          <p:nvPr>
            <p:ph type="title"/>
          </p:nvPr>
        </p:nvSpPr>
        <p:spPr>
          <a:xfrm>
            <a:off x="938758" y="382385"/>
            <a:ext cx="7633742" cy="14921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100"/>
              <a:buFont typeface="Impact"/>
              <a:buNone/>
            </a:pPr>
            <a:r>
              <a:rPr lang="hr-HR" sz="5100" cap="none">
                <a:solidFill>
                  <a:schemeClr val="dk2"/>
                </a:solidFill>
                <a:latin typeface="Impact"/>
                <a:ea typeface="Impact"/>
                <a:cs typeface="Impact"/>
                <a:sym typeface="Impact"/>
              </a:rPr>
              <a:t>SLOBODNE ZONE</a:t>
            </a:r>
            <a:endParaRPr/>
          </a:p>
        </p:txBody>
      </p:sp>
      <p:sp>
        <p:nvSpPr>
          <p:cNvPr id="133" name="Google Shape;133;p6"/>
          <p:cNvSpPr txBox="1">
            <a:spLocks noGrp="1"/>
          </p:cNvSpPr>
          <p:nvPr>
            <p:ph type="body" idx="1"/>
          </p:nvPr>
        </p:nvSpPr>
        <p:spPr>
          <a:xfrm>
            <a:off x="938758" y="2286002"/>
            <a:ext cx="7633742" cy="35935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1016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endParaRPr/>
          </a:p>
          <a:p>
            <a:pPr marL="0" lvl="0" indent="0" algn="l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2800"/>
              <a:buNone/>
            </a:pPr>
            <a:r>
              <a:rPr lang="hr-HR" sz="28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Prednosti:</a:t>
            </a:r>
            <a:endParaRPr sz="28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lvl="0" indent="-228600" algn="l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2800"/>
              <a:buChar char="•"/>
            </a:pPr>
            <a:r>
              <a:rPr lang="hr-HR" sz="28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manji troškovi poslovanja, </a:t>
            </a:r>
            <a:endParaRPr/>
          </a:p>
          <a:p>
            <a:pPr marL="228600" lvl="0" indent="-228600" algn="l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2800"/>
              <a:buChar char="•"/>
            </a:pPr>
            <a:r>
              <a:rPr lang="hr-HR" sz="28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ne plaća se carina na robu u zoni, </a:t>
            </a:r>
            <a:endParaRPr/>
          </a:p>
          <a:p>
            <a:pPr marL="228600" lvl="0" indent="-228600" algn="l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2800"/>
              <a:buChar char="•"/>
            </a:pPr>
            <a:r>
              <a:rPr lang="hr-HR" sz="28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ne plaća se PDV i sl. 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7"/>
          <p:cNvSpPr txBox="1">
            <a:spLocks noGrp="1"/>
          </p:cNvSpPr>
          <p:nvPr>
            <p:ph type="title"/>
          </p:nvPr>
        </p:nvSpPr>
        <p:spPr>
          <a:xfrm>
            <a:off x="938758" y="382385"/>
            <a:ext cx="7633742" cy="14921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100"/>
              <a:buFont typeface="Impact"/>
              <a:buNone/>
            </a:pPr>
            <a:r>
              <a:rPr lang="hr-HR" sz="5100" cap="none">
                <a:solidFill>
                  <a:schemeClr val="dk2"/>
                </a:solidFill>
                <a:latin typeface="Impact"/>
                <a:ea typeface="Impact"/>
                <a:cs typeface="Impact"/>
                <a:sym typeface="Impact"/>
              </a:rPr>
              <a:t>PODUZETNIČKE POTPORNE INSTITUCIJE</a:t>
            </a:r>
            <a:endParaRPr/>
          </a:p>
        </p:txBody>
      </p:sp>
      <p:sp>
        <p:nvSpPr>
          <p:cNvPr id="139" name="Google Shape;139;p7"/>
          <p:cNvSpPr txBox="1">
            <a:spLocks noGrp="1"/>
          </p:cNvSpPr>
          <p:nvPr>
            <p:ph type="body" idx="1"/>
          </p:nvPr>
        </p:nvSpPr>
        <p:spPr>
          <a:xfrm>
            <a:off x="938758" y="2286002"/>
            <a:ext cx="7633742" cy="35935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1016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endParaRPr/>
          </a:p>
          <a:p>
            <a:pPr marL="228600" lvl="0" indent="-228600" algn="l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2800"/>
              <a:buChar char="•"/>
            </a:pPr>
            <a:r>
              <a:rPr lang="hr-HR" sz="28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primarno usmjerene na provođenje programa usmjerenih na razvoj poduzetništva</a:t>
            </a:r>
            <a:endParaRPr sz="28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lvl="0" indent="-228600" algn="l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2800"/>
              <a:buChar char="•"/>
            </a:pPr>
            <a:r>
              <a:rPr lang="hr-HR" sz="28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doprinose unapređenju poduzetničkog okružja u Republici Hrvatskoj.</a:t>
            </a:r>
            <a:endParaRPr sz="28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8"/>
          <p:cNvSpPr txBox="1">
            <a:spLocks noGrp="1"/>
          </p:cNvSpPr>
          <p:nvPr>
            <p:ph type="title"/>
          </p:nvPr>
        </p:nvSpPr>
        <p:spPr>
          <a:xfrm>
            <a:off x="938758" y="382385"/>
            <a:ext cx="7633742" cy="14921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100"/>
              <a:buFont typeface="Impact"/>
              <a:buNone/>
            </a:pPr>
            <a:r>
              <a:rPr lang="hr-HR"/>
              <a:t>1. RAZVOJNE AGENCIJE</a:t>
            </a:r>
            <a:endParaRPr/>
          </a:p>
        </p:txBody>
      </p:sp>
      <p:sp>
        <p:nvSpPr>
          <p:cNvPr id="145" name="Google Shape;145;p8"/>
          <p:cNvSpPr txBox="1">
            <a:spLocks noGrp="1"/>
          </p:cNvSpPr>
          <p:nvPr>
            <p:ph type="body" idx="1"/>
          </p:nvPr>
        </p:nvSpPr>
        <p:spPr>
          <a:xfrm>
            <a:off x="938758" y="2286002"/>
            <a:ext cx="7633742" cy="35935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228600" lvl="0" indent="-1016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endParaRPr/>
          </a:p>
          <a:p>
            <a:pPr marL="228600" lvl="0" indent="-228600" algn="l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2800"/>
              <a:buFont typeface="Noto Sans Symbols"/>
              <a:buChar char="✔"/>
            </a:pPr>
            <a:r>
              <a:rPr lang="hr-HR" sz="28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brinu o gospodarskom razvoju neke regije </a:t>
            </a:r>
            <a:endParaRPr sz="28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lvl="0" indent="-228600" algn="l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2800"/>
              <a:buFont typeface="Noto Sans Symbols"/>
              <a:buChar char="✔"/>
            </a:pPr>
            <a:r>
              <a:rPr lang="hr-HR" sz="28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njihove uloge su: </a:t>
            </a:r>
            <a:endParaRPr sz="28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2800"/>
              <a:buNone/>
            </a:pPr>
            <a:r>
              <a:rPr lang="hr-HR" sz="28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	- upravljanje projektima </a:t>
            </a:r>
            <a:endParaRPr/>
          </a:p>
          <a:p>
            <a:pPr marL="0" lvl="0" indent="0" algn="l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2800"/>
              <a:buNone/>
            </a:pPr>
            <a:r>
              <a:rPr lang="hr-HR" sz="28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	- briga za razvoj ruralnih područja i turizma </a:t>
            </a:r>
            <a:endParaRPr/>
          </a:p>
          <a:p>
            <a:pPr marL="0" lvl="0" indent="0" algn="l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2800"/>
              <a:buNone/>
            </a:pPr>
            <a:r>
              <a:rPr lang="hr-HR" sz="28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	-otkrivanje novih razvojnih mogućnosti kraja 	cijele regije 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9"/>
          <p:cNvSpPr txBox="1">
            <a:spLocks noGrp="1"/>
          </p:cNvSpPr>
          <p:nvPr>
            <p:ph type="title"/>
          </p:nvPr>
        </p:nvSpPr>
        <p:spPr>
          <a:xfrm>
            <a:off x="938758" y="382385"/>
            <a:ext cx="7633742" cy="14921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100"/>
              <a:buFont typeface="Impact"/>
              <a:buNone/>
            </a:pPr>
            <a:r>
              <a:rPr lang="hr-HR"/>
              <a:t>2. PODUZETNIČKI CENTRI</a:t>
            </a:r>
            <a:endParaRPr/>
          </a:p>
        </p:txBody>
      </p:sp>
      <p:sp>
        <p:nvSpPr>
          <p:cNvPr id="151" name="Google Shape;151;p9"/>
          <p:cNvSpPr txBox="1">
            <a:spLocks noGrp="1"/>
          </p:cNvSpPr>
          <p:nvPr>
            <p:ph type="body" idx="1"/>
          </p:nvPr>
        </p:nvSpPr>
        <p:spPr>
          <a:xfrm>
            <a:off x="938758" y="2286002"/>
            <a:ext cx="7633742" cy="35935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1016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endParaRPr/>
          </a:p>
          <a:p>
            <a:pPr marL="228600" lvl="0" indent="-228600" algn="l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2800"/>
              <a:buChar char="•"/>
            </a:pPr>
            <a:r>
              <a:rPr lang="hr-HR" sz="28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Centri obrazovanja, stručne i savjetodavne pomoći</a:t>
            </a:r>
            <a:endParaRPr sz="28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lvl="0" indent="-228600" algn="l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2800"/>
              <a:buChar char="•"/>
            </a:pPr>
            <a:r>
              <a:rPr lang="hr-HR" sz="28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Osnivaju se pri županijskim i gradskim upravama</a:t>
            </a:r>
            <a:endParaRPr sz="28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lvl="0" indent="-228600" algn="l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2800"/>
              <a:buChar char="•"/>
            </a:pPr>
            <a:r>
              <a:rPr lang="hr-HR" sz="28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Djeluju kao neovisni subjekti ili udruge</a:t>
            </a:r>
            <a:endParaRPr sz="28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0"/>
          <p:cNvSpPr txBox="1">
            <a:spLocks noGrp="1"/>
          </p:cNvSpPr>
          <p:nvPr>
            <p:ph type="title"/>
          </p:nvPr>
        </p:nvSpPr>
        <p:spPr>
          <a:xfrm>
            <a:off x="938758" y="382385"/>
            <a:ext cx="7633742" cy="14921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100"/>
              <a:buFont typeface="Impact"/>
              <a:buNone/>
            </a:pPr>
            <a:r>
              <a:rPr lang="hr-HR"/>
              <a:t>3. PODUZETNIČKI INKUBATORI</a:t>
            </a:r>
            <a:endParaRPr/>
          </a:p>
        </p:txBody>
      </p:sp>
      <p:sp>
        <p:nvSpPr>
          <p:cNvPr id="157" name="Google Shape;157;p10"/>
          <p:cNvSpPr txBox="1">
            <a:spLocks noGrp="1"/>
          </p:cNvSpPr>
          <p:nvPr>
            <p:ph type="body" idx="1"/>
          </p:nvPr>
        </p:nvSpPr>
        <p:spPr>
          <a:xfrm>
            <a:off x="938758" y="2286002"/>
            <a:ext cx="7633742" cy="35935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1016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endParaRPr/>
          </a:p>
          <a:p>
            <a:pPr marL="228600" lvl="0" indent="-228600" algn="l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2800"/>
              <a:buChar char="•"/>
            </a:pPr>
            <a:r>
              <a:rPr lang="hr-HR" sz="28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Za poduzetnike početnike bez vlastitog prostora</a:t>
            </a:r>
            <a:endParaRPr sz="28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lvl="0" indent="-228600" algn="l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2800"/>
              <a:buChar char="•"/>
            </a:pPr>
            <a:r>
              <a:rPr lang="hr-HR" sz="28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Financiranje: lokalni proračuni, EU projekti</a:t>
            </a:r>
            <a:endParaRPr sz="28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lvl="0" indent="-228600" algn="l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2800"/>
              <a:buChar char="•"/>
            </a:pPr>
            <a:r>
              <a:rPr lang="hr-HR" sz="28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Cilj: stvaranje novih subjekata i pomoć pri opstanku</a:t>
            </a:r>
            <a:endParaRPr sz="28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1"/>
          <p:cNvSpPr txBox="1">
            <a:spLocks noGrp="1"/>
          </p:cNvSpPr>
          <p:nvPr>
            <p:ph type="title"/>
          </p:nvPr>
        </p:nvSpPr>
        <p:spPr>
          <a:xfrm>
            <a:off x="938758" y="382385"/>
            <a:ext cx="7633742" cy="14921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100"/>
              <a:buFont typeface="Impact"/>
              <a:buNone/>
            </a:pPr>
            <a:r>
              <a:rPr lang="hr-HR"/>
              <a:t>3. PODUZETNIČKI INKUBATORI</a:t>
            </a:r>
            <a:endParaRPr/>
          </a:p>
        </p:txBody>
      </p:sp>
      <p:sp>
        <p:nvSpPr>
          <p:cNvPr id="163" name="Google Shape;163;p11"/>
          <p:cNvSpPr txBox="1">
            <a:spLocks noGrp="1"/>
          </p:cNvSpPr>
          <p:nvPr>
            <p:ph type="body" idx="1"/>
          </p:nvPr>
        </p:nvSpPr>
        <p:spPr>
          <a:xfrm>
            <a:off x="938758" y="2286002"/>
            <a:ext cx="7633742" cy="35935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hr-HR" sz="28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PREDNOSTI: </a:t>
            </a:r>
            <a:endParaRPr sz="28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lvl="0" indent="-228600" algn="l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2800"/>
              <a:buChar char="•"/>
            </a:pPr>
            <a:r>
              <a:rPr lang="hr-HR" sz="28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poslovni prostori po povoljnim uvjetima, </a:t>
            </a:r>
            <a:endParaRPr/>
          </a:p>
          <a:p>
            <a:pPr marL="228600" lvl="0" indent="-228600" algn="l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2800"/>
              <a:buChar char="•"/>
            </a:pPr>
            <a:r>
              <a:rPr lang="hr-HR" sz="28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korištenje svom poslovnom infrastrukturom  </a:t>
            </a:r>
            <a:endParaRPr/>
          </a:p>
          <a:p>
            <a:pPr marL="228600" lvl="0" indent="-228600" algn="l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2800"/>
              <a:buChar char="•"/>
            </a:pPr>
            <a:r>
              <a:rPr lang="hr-HR" sz="28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korištenja intelektualnim i poslovnim uslugama </a:t>
            </a:r>
            <a:endParaRPr/>
          </a:p>
          <a:p>
            <a:pPr marL="228600" lvl="0" indent="-101600" algn="l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2000"/>
              <a:buNone/>
            </a:pP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2"/>
          <p:cNvSpPr txBox="1">
            <a:spLocks noGrp="1"/>
          </p:cNvSpPr>
          <p:nvPr>
            <p:ph type="title"/>
          </p:nvPr>
        </p:nvSpPr>
        <p:spPr>
          <a:xfrm>
            <a:off x="938758" y="382385"/>
            <a:ext cx="7633742" cy="14921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100"/>
              <a:buFont typeface="Impact"/>
              <a:buNone/>
            </a:pPr>
            <a:r>
              <a:rPr lang="hr-HR"/>
              <a:t>4.PODUZETNIČKI AKCELERATORI</a:t>
            </a:r>
            <a:endParaRPr/>
          </a:p>
        </p:txBody>
      </p:sp>
      <p:sp>
        <p:nvSpPr>
          <p:cNvPr id="169" name="Google Shape;169;p12"/>
          <p:cNvSpPr txBox="1">
            <a:spLocks noGrp="1"/>
          </p:cNvSpPr>
          <p:nvPr>
            <p:ph type="body" idx="1"/>
          </p:nvPr>
        </p:nvSpPr>
        <p:spPr>
          <a:xfrm>
            <a:off x="938758" y="2286002"/>
            <a:ext cx="7633742" cy="35935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508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sz="28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lvl="0" indent="-228600" algn="l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2800"/>
              <a:buChar char="•"/>
            </a:pPr>
            <a:r>
              <a:rPr lang="hr-HR" sz="28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poslovni subjekti zaduženi za pružanje usluga podrške poduzetnicima u fazi razvoja i širenja poslovanja na domaćem i stranom tržištu</a:t>
            </a:r>
            <a:endParaRPr sz="28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3"/>
          <p:cNvSpPr txBox="1">
            <a:spLocks noGrp="1"/>
          </p:cNvSpPr>
          <p:nvPr>
            <p:ph type="title"/>
          </p:nvPr>
        </p:nvSpPr>
        <p:spPr>
          <a:xfrm>
            <a:off x="938758" y="382385"/>
            <a:ext cx="7633742" cy="14921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100"/>
              <a:buFont typeface="Impact"/>
              <a:buNone/>
            </a:pPr>
            <a:r>
              <a:rPr lang="hr-HR"/>
              <a:t>5. POSLOVNI I TEHNOLOŠKI PARKOVI</a:t>
            </a:r>
            <a:endParaRPr/>
          </a:p>
        </p:txBody>
      </p:sp>
      <p:sp>
        <p:nvSpPr>
          <p:cNvPr id="175" name="Google Shape;175;p13"/>
          <p:cNvSpPr txBox="1">
            <a:spLocks noGrp="1"/>
          </p:cNvSpPr>
          <p:nvPr>
            <p:ph type="body" idx="1"/>
          </p:nvPr>
        </p:nvSpPr>
        <p:spPr>
          <a:xfrm>
            <a:off x="938758" y="2286002"/>
            <a:ext cx="7633742" cy="35935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228600" lvl="0" indent="-1016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endParaRPr/>
          </a:p>
          <a:p>
            <a:pPr marL="228600" lvl="0" indent="-228600" algn="l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2800"/>
              <a:buChar char="•"/>
            </a:pPr>
            <a:r>
              <a:rPr lang="hr-HR" sz="28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okupljaju poslovne subjekte koji obavljaju tercijarne djelatnosti </a:t>
            </a:r>
            <a:endParaRPr sz="28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lvl="0" indent="-228600" algn="l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2800"/>
              <a:buChar char="•"/>
            </a:pPr>
            <a:r>
              <a:rPr lang="hr-HR" sz="28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razlika između tehnoloških i poslovnih parkova je to da se tehnološki bave tehnološkim istraživanjem, a poslovni obavljaju usluge </a:t>
            </a:r>
            <a:endParaRPr sz="28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2000"/>
              <a:buNone/>
            </a:pPr>
            <a:br>
              <a:rPr lang="hr-HR"/>
            </a:b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14"/>
          <p:cNvSpPr txBox="1">
            <a:spLocks noGrp="1"/>
          </p:cNvSpPr>
          <p:nvPr>
            <p:ph type="title"/>
          </p:nvPr>
        </p:nvSpPr>
        <p:spPr>
          <a:xfrm>
            <a:off x="938758" y="382385"/>
            <a:ext cx="7633742" cy="14921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100"/>
              <a:buFont typeface="Impact"/>
              <a:buNone/>
            </a:pPr>
            <a:r>
              <a:rPr lang="hr-HR"/>
              <a:t>6. CENTRI KOMPETENCIJA (CEKOM)</a:t>
            </a:r>
            <a:endParaRPr/>
          </a:p>
        </p:txBody>
      </p:sp>
      <p:sp>
        <p:nvSpPr>
          <p:cNvPr id="181" name="Google Shape;181;p14"/>
          <p:cNvSpPr txBox="1">
            <a:spLocks noGrp="1"/>
          </p:cNvSpPr>
          <p:nvPr>
            <p:ph type="body" idx="1"/>
          </p:nvPr>
        </p:nvSpPr>
        <p:spPr>
          <a:xfrm>
            <a:off x="938758" y="2286002"/>
            <a:ext cx="7633742" cy="35935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228600" lvl="0" indent="-111125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endParaRPr/>
          </a:p>
          <a:p>
            <a:pPr marL="228600" lvl="0" indent="-228600" algn="l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ct val="100000"/>
              <a:buChar char="•"/>
            </a:pPr>
            <a:r>
              <a:rPr lang="hr-HR" sz="30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Centri kompetencija su individualni (umreženi) subjekti vođeni potrebama industrije, osmišljeni u svrhu pružanja podrške podizanju kapaciteta poslovnog sektora, kako bi provodili projekte istraživanja i razvoja u skladu s tematskim područjima</a:t>
            </a:r>
            <a:r>
              <a:rPr lang="hr-HR" sz="2800"/>
              <a:t>.</a:t>
            </a:r>
            <a:endParaRPr sz="2800"/>
          </a:p>
          <a:p>
            <a:pPr marL="0" lvl="0" indent="0" algn="l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ct val="100000"/>
              <a:buNone/>
            </a:pPr>
            <a:br>
              <a:rPr lang="hr-HR"/>
            </a:b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15"/>
          <p:cNvSpPr txBox="1">
            <a:spLocks noGrp="1"/>
          </p:cNvSpPr>
          <p:nvPr>
            <p:ph type="title"/>
          </p:nvPr>
        </p:nvSpPr>
        <p:spPr>
          <a:xfrm>
            <a:off x="938758" y="382385"/>
            <a:ext cx="7633742" cy="14921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100"/>
              <a:buFont typeface="Impact"/>
              <a:buNone/>
            </a:pPr>
            <a:r>
              <a:rPr lang="hr-HR"/>
              <a:t>6. CENTRI KOMPETENCIJA (CEKOM)</a:t>
            </a:r>
            <a:endParaRPr/>
          </a:p>
        </p:txBody>
      </p:sp>
      <p:sp>
        <p:nvSpPr>
          <p:cNvPr id="187" name="Google Shape;187;p15"/>
          <p:cNvSpPr txBox="1">
            <a:spLocks noGrp="1"/>
          </p:cNvSpPr>
          <p:nvPr>
            <p:ph type="body" idx="1"/>
          </p:nvPr>
        </p:nvSpPr>
        <p:spPr>
          <a:xfrm>
            <a:off x="938758" y="2286002"/>
            <a:ext cx="7633742" cy="35935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1016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endParaRPr/>
          </a:p>
          <a:p>
            <a:pPr marL="228600" lvl="0" indent="-228600" algn="l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2800"/>
              <a:buChar char="•"/>
            </a:pPr>
            <a:r>
              <a:rPr lang="hr-HR" sz="28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Cilj: povećati konkurentnost poslovnog sektora kroz ulaganja u istraživanje i razvoj i povećanje ulaganja poslovnog sektora u istraživanje i razvoj.</a:t>
            </a:r>
            <a:br>
              <a:rPr lang="hr-HR"/>
            </a:b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380c6da8727_0_0"/>
          <p:cNvSpPr txBox="1">
            <a:spLocks noGrp="1"/>
          </p:cNvSpPr>
          <p:nvPr>
            <p:ph type="subTitle" idx="1"/>
          </p:nvPr>
        </p:nvSpPr>
        <p:spPr>
          <a:xfrm>
            <a:off x="1371600" y="2849880"/>
            <a:ext cx="6400800" cy="155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hr-HR" sz="3600" b="1">
                <a:solidFill>
                  <a:schemeClr val="dk2"/>
                </a:solidFill>
              </a:rPr>
              <a:t>P</a:t>
            </a:r>
            <a:r>
              <a:rPr lang="hr-HR" sz="3600"/>
              <a:t>itanja?</a:t>
            </a:r>
            <a:endParaRPr sz="3600" b="1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adge">
  <a:themeElements>
    <a:clrScheme name="Badge">
      <a:dk1>
        <a:srgbClr val="000000"/>
      </a:dk1>
      <a:lt1>
        <a:srgbClr val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403</Words>
  <Application>Microsoft Office PowerPoint</Application>
  <PresentationFormat>Prikaz na zaslonu (4:3)</PresentationFormat>
  <Paragraphs>73</Paragraphs>
  <Slides>16</Slides>
  <Notes>16</Notes>
  <HiddenSlides>0</HiddenSlides>
  <MMClips>0</MMClips>
  <ScaleCrop>false</ScaleCrop>
  <HeadingPairs>
    <vt:vector size="6" baseType="variant">
      <vt:variant>
        <vt:lpstr>Korišteni fontovi</vt:lpstr>
      </vt:variant>
      <vt:variant>
        <vt:i4>5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16</vt:i4>
      </vt:variant>
    </vt:vector>
  </HeadingPairs>
  <TitlesOfParts>
    <vt:vector size="22" baseType="lpstr">
      <vt:lpstr>Impact</vt:lpstr>
      <vt:lpstr>Gill Sans</vt:lpstr>
      <vt:lpstr>Calibri</vt:lpstr>
      <vt:lpstr>Arial</vt:lpstr>
      <vt:lpstr>Noto Sans Symbols</vt:lpstr>
      <vt:lpstr>Badge</vt:lpstr>
      <vt:lpstr>DRŽAVNA POTPORA I POTICAJI RAZVOJA MALOG PODUZETNIŠTVA</vt:lpstr>
      <vt:lpstr>PODUZETNIČKA INFRASTRUKTURA</vt:lpstr>
      <vt:lpstr>SVRHA I CILJEVI</vt:lpstr>
      <vt:lpstr>PODUZETNIČKE ZONE</vt:lpstr>
      <vt:lpstr>SLOBODNE ZONE</vt:lpstr>
      <vt:lpstr>SLOBODNE ZONE</vt:lpstr>
      <vt:lpstr>PODUZETNIČKE POTPORNE INSTITUCIJE</vt:lpstr>
      <vt:lpstr>1. RAZVOJNE AGENCIJE</vt:lpstr>
      <vt:lpstr>2. PODUZETNIČKI CENTRI</vt:lpstr>
      <vt:lpstr>3. PODUZETNIČKI INKUBATORI</vt:lpstr>
      <vt:lpstr>3. PODUZETNIČKI INKUBATORI</vt:lpstr>
      <vt:lpstr>4.PODUZETNIČKI AKCELERATORI</vt:lpstr>
      <vt:lpstr>5. POSLOVNI I TEHNOLOŠKI PARKOVI</vt:lpstr>
      <vt:lpstr>6. CENTRI KOMPETENCIJA (CEKOM)</vt:lpstr>
      <vt:lpstr>6. CENTRI KOMPETENCIJA (CEKOM)</vt:lpstr>
      <vt:lpstr>PowerPoint prezentacija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Marina Juriša</cp:lastModifiedBy>
  <cp:revision>2</cp:revision>
  <dcterms:created xsi:type="dcterms:W3CDTF">2013-01-27T09:14:16Z</dcterms:created>
  <dcterms:modified xsi:type="dcterms:W3CDTF">2026-06-10T07:23:28Z</dcterms:modified>
</cp:coreProperties>
</file>